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6" r:id="rId4"/>
    <p:sldId id="268" r:id="rId5"/>
    <p:sldId id="263" r:id="rId6"/>
    <p:sldId id="262"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B49"/>
    <a:srgbClr val="252A55"/>
    <a:srgbClr val="F66351"/>
    <a:srgbClr val="F14F45"/>
    <a:srgbClr val="0B37BF"/>
    <a:srgbClr val="93CDFF"/>
    <a:srgbClr val="1589FF"/>
    <a:srgbClr val="A5C5FF"/>
    <a:srgbClr val="FFF8F2"/>
    <a:srgbClr val="FBF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1"/>
    <p:restoredTop sz="96327"/>
  </p:normalViewPr>
  <p:slideViewPr>
    <p:cSldViewPr snapToGrid="0" snapToObjects="1">
      <p:cViewPr varScale="1">
        <p:scale>
          <a:sx n="146" d="100"/>
          <a:sy n="146" d="100"/>
        </p:scale>
        <p:origin x="176"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DC25-D7F5-BF45-9506-AE3D75AE3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1BF445-28A7-3947-84F7-98CF7A6DD2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FE3CF-D63D-284A-981B-76190B47FDAF}"/>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5" name="Footer Placeholder 4">
            <a:extLst>
              <a:ext uri="{FF2B5EF4-FFF2-40B4-BE49-F238E27FC236}">
                <a16:creationId xmlns:a16="http://schemas.microsoft.com/office/drawing/2014/main" id="{62A36C86-CC87-B74C-B679-05EAECAE0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1E932-D263-0848-99B3-BEB58B47D18D}"/>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405032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5A765-8542-8C4D-85E0-0C25FBD026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DD049-86EF-D94C-94FA-1ABF925E0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779F3-6B85-4F45-AD36-FEA0B495F011}"/>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5" name="Footer Placeholder 4">
            <a:extLst>
              <a:ext uri="{FF2B5EF4-FFF2-40B4-BE49-F238E27FC236}">
                <a16:creationId xmlns:a16="http://schemas.microsoft.com/office/drawing/2014/main" id="{046660CF-1783-1745-9666-FE6862B06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4577F-F65F-364A-B799-3BF68267A1C0}"/>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338952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802AB-5511-2F40-A377-65A542846C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C088A-4E01-194D-9EB2-2BF8BE267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53F4C-6C1B-0442-B03E-264B4575126D}"/>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5" name="Footer Placeholder 4">
            <a:extLst>
              <a:ext uri="{FF2B5EF4-FFF2-40B4-BE49-F238E27FC236}">
                <a16:creationId xmlns:a16="http://schemas.microsoft.com/office/drawing/2014/main" id="{AFA315DA-556D-A54D-81A0-1CFF6566E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6B5A6-6D79-974D-A8DE-2B634DAA7E29}"/>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328779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A762-F7F9-6B41-9A6C-131439CE8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640D9-C37F-B345-B60E-D31422192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76CAE-BC4D-AC41-A70F-82EEF41F7C63}"/>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5" name="Footer Placeholder 4">
            <a:extLst>
              <a:ext uri="{FF2B5EF4-FFF2-40B4-BE49-F238E27FC236}">
                <a16:creationId xmlns:a16="http://schemas.microsoft.com/office/drawing/2014/main" id="{93CD6C02-11C1-1344-9FB9-668EC6A14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59FF5-1A8E-DB4B-9865-DE56C3ABD0E6}"/>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40380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A2CA-A0FB-D54D-BA4A-00C7C0B83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BE2A4E-898C-DD4E-B880-D36500DFC1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F32A4-AA87-3444-9B69-7AA2FB288F74}"/>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5" name="Footer Placeholder 4">
            <a:extLst>
              <a:ext uri="{FF2B5EF4-FFF2-40B4-BE49-F238E27FC236}">
                <a16:creationId xmlns:a16="http://schemas.microsoft.com/office/drawing/2014/main" id="{6E73B231-86E1-E54D-8E54-D3F41C858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8F78E-1470-6648-B1AD-31CFACB3B80D}"/>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118132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7814-2184-2E40-BE9E-D01294062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451A1-630E-1947-97FC-035B8EDB3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10ED2A-7B93-4640-B15F-5024E6569A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0D3C8-C92F-7C47-A25B-56DEEC97B357}"/>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6" name="Footer Placeholder 5">
            <a:extLst>
              <a:ext uri="{FF2B5EF4-FFF2-40B4-BE49-F238E27FC236}">
                <a16:creationId xmlns:a16="http://schemas.microsoft.com/office/drawing/2014/main" id="{AFD7C1E0-3F4C-D449-ADE2-0617EF68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5981A-3AD8-674B-AE10-D87E305CBFD9}"/>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142631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5F79-D786-CA4C-A015-73A581C32B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C7AC5-E51C-0440-B0FB-94784C3A1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3116DB-E17E-F343-BD8D-7C086C469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B576F-EBCA-0D48-AEDE-F6EB0C251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4FAA5-E70B-9F43-95DC-0646A7657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BEB471-C742-1B4A-907E-340F26A0D95E}"/>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8" name="Footer Placeholder 7">
            <a:extLst>
              <a:ext uri="{FF2B5EF4-FFF2-40B4-BE49-F238E27FC236}">
                <a16:creationId xmlns:a16="http://schemas.microsoft.com/office/drawing/2014/main" id="{9F63EDCC-4986-0C44-B286-405999654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FB4039-566C-1746-81EE-055F20CCF3F0}"/>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7634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4ACB-CCBD-4546-9145-72FBC271A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CC42F6-651B-744B-A2D3-BF15A02ED51E}"/>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4" name="Footer Placeholder 3">
            <a:extLst>
              <a:ext uri="{FF2B5EF4-FFF2-40B4-BE49-F238E27FC236}">
                <a16:creationId xmlns:a16="http://schemas.microsoft.com/office/drawing/2014/main" id="{6F120A83-CDF7-AF40-96F2-A5F1B3C845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EB893-1088-AE4C-8790-2F991469C900}"/>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15858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558C7-AFC6-E243-AC97-9C73D628F2A0}"/>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3" name="Footer Placeholder 2">
            <a:extLst>
              <a:ext uri="{FF2B5EF4-FFF2-40B4-BE49-F238E27FC236}">
                <a16:creationId xmlns:a16="http://schemas.microsoft.com/office/drawing/2014/main" id="{2BB0EAC8-E62F-AD41-A188-C0A6D29094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522479-FBD6-F245-BD13-C83E2B592D78}"/>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87253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E9088-978D-5445-8F2E-36A74A32D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39C574-5F4D-C44D-8985-A4C7CCD7D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73FDC1-E1AA-484A-9852-85AD0D702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C741E-D88C-934C-A7BD-D4782ACF8F59}"/>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6" name="Footer Placeholder 5">
            <a:extLst>
              <a:ext uri="{FF2B5EF4-FFF2-40B4-BE49-F238E27FC236}">
                <a16:creationId xmlns:a16="http://schemas.microsoft.com/office/drawing/2014/main" id="{247458E7-E42A-E242-A5F2-0590993967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C9EDB-3501-774A-A910-2CB29C77E959}"/>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324025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24E9-9497-C14C-9490-1419A73D0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38003-FEC0-BC41-AE03-DFB5DB4652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1ACD9E-EA18-8441-A145-1F0E1FA5E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040D5-9DD2-224A-8348-90B70C4C5DFC}"/>
              </a:ext>
            </a:extLst>
          </p:cNvPr>
          <p:cNvSpPr>
            <a:spLocks noGrp="1"/>
          </p:cNvSpPr>
          <p:nvPr>
            <p:ph type="dt" sz="half" idx="10"/>
          </p:nvPr>
        </p:nvSpPr>
        <p:spPr/>
        <p:txBody>
          <a:bodyPr/>
          <a:lstStyle/>
          <a:p>
            <a:fld id="{9B8B81A9-939B-F242-88FD-94EDF234910C}" type="datetimeFigureOut">
              <a:rPr lang="en-US" smtClean="0"/>
              <a:t>7/12/21</a:t>
            </a:fld>
            <a:endParaRPr lang="en-US"/>
          </a:p>
        </p:txBody>
      </p:sp>
      <p:sp>
        <p:nvSpPr>
          <p:cNvPr id="6" name="Footer Placeholder 5">
            <a:extLst>
              <a:ext uri="{FF2B5EF4-FFF2-40B4-BE49-F238E27FC236}">
                <a16:creationId xmlns:a16="http://schemas.microsoft.com/office/drawing/2014/main" id="{7372C0F9-BC63-204B-B975-6CFFB5558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333DC-6C95-6E46-B7E1-C88C72ED4201}"/>
              </a:ext>
            </a:extLst>
          </p:cNvPr>
          <p:cNvSpPr>
            <a:spLocks noGrp="1"/>
          </p:cNvSpPr>
          <p:nvPr>
            <p:ph type="sldNum" sz="quarter" idx="12"/>
          </p:nvPr>
        </p:nvSpPr>
        <p:spPr/>
        <p:txBody>
          <a:bodyPr/>
          <a:lstStyle/>
          <a:p>
            <a:fld id="{57C1EF0E-F1F8-6848-B67A-B4CED8B3412E}" type="slidenum">
              <a:rPr lang="en-US" smtClean="0"/>
              <a:t>‹#›</a:t>
            </a:fld>
            <a:endParaRPr lang="en-US"/>
          </a:p>
        </p:txBody>
      </p:sp>
    </p:spTree>
    <p:extLst>
      <p:ext uri="{BB962C8B-B14F-4D97-AF65-F5344CB8AC3E}">
        <p14:creationId xmlns:p14="http://schemas.microsoft.com/office/powerpoint/2010/main" val="291175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DABA3-A2A8-454E-8CDE-BA1BCFE90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BAC92-1786-B24D-8F0F-D7E5529DC5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AA8E1-AE62-C84B-B3C5-8712384BA9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B81A9-939B-F242-88FD-94EDF234910C}" type="datetimeFigureOut">
              <a:rPr lang="en-US" smtClean="0"/>
              <a:t>7/12/21</a:t>
            </a:fld>
            <a:endParaRPr lang="en-US"/>
          </a:p>
        </p:txBody>
      </p:sp>
      <p:sp>
        <p:nvSpPr>
          <p:cNvPr id="5" name="Footer Placeholder 4">
            <a:extLst>
              <a:ext uri="{FF2B5EF4-FFF2-40B4-BE49-F238E27FC236}">
                <a16:creationId xmlns:a16="http://schemas.microsoft.com/office/drawing/2014/main" id="{B18D2666-5DF5-D34C-8381-AD0898F50F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0CDDCC-2E76-7542-9599-68787C1A6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1EF0E-F1F8-6848-B67A-B4CED8B3412E}" type="slidenum">
              <a:rPr lang="en-US" smtClean="0"/>
              <a:t>‹#›</a:t>
            </a:fld>
            <a:endParaRPr lang="en-US"/>
          </a:p>
        </p:txBody>
      </p:sp>
    </p:spTree>
    <p:extLst>
      <p:ext uri="{BB962C8B-B14F-4D97-AF65-F5344CB8AC3E}">
        <p14:creationId xmlns:p14="http://schemas.microsoft.com/office/powerpoint/2010/main" val="2453750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9B49"/>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6570AD-2830-1240-8942-AE553306A872}"/>
              </a:ext>
            </a:extLst>
          </p:cNvPr>
          <p:cNvSpPr/>
          <p:nvPr/>
        </p:nvSpPr>
        <p:spPr>
          <a:xfrm>
            <a:off x="0" y="0"/>
            <a:ext cx="12192000" cy="77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hape&#10;&#10;Description automatically generated">
            <a:extLst>
              <a:ext uri="{FF2B5EF4-FFF2-40B4-BE49-F238E27FC236}">
                <a16:creationId xmlns:a16="http://schemas.microsoft.com/office/drawing/2014/main" id="{837295B7-4730-A74D-A932-8B5BBEF875C2}"/>
              </a:ext>
            </a:extLst>
          </p:cNvPr>
          <p:cNvPicPr>
            <a:picLocks noChangeAspect="1"/>
          </p:cNvPicPr>
          <p:nvPr/>
        </p:nvPicPr>
        <p:blipFill>
          <a:blip r:embed="rId2"/>
          <a:stretch>
            <a:fillRect/>
          </a:stretch>
        </p:blipFill>
        <p:spPr>
          <a:xfrm>
            <a:off x="120422" y="800852"/>
            <a:ext cx="11951156" cy="5954071"/>
          </a:xfrm>
          <a:prstGeom prst="rect">
            <a:avLst/>
          </a:prstGeom>
        </p:spPr>
      </p:pic>
      <p:pic>
        <p:nvPicPr>
          <p:cNvPr id="5" name="Google Shape;88;p13">
            <a:extLst>
              <a:ext uri="{FF2B5EF4-FFF2-40B4-BE49-F238E27FC236}">
                <a16:creationId xmlns:a16="http://schemas.microsoft.com/office/drawing/2014/main" id="{74F2B45C-172E-9846-8A46-A1BF66B7AAD7}"/>
              </a:ext>
            </a:extLst>
          </p:cNvPr>
          <p:cNvPicPr preferRelativeResize="0"/>
          <p:nvPr/>
        </p:nvPicPr>
        <p:blipFill>
          <a:blip r:embed="rId3">
            <a:alphaModFix/>
          </a:blip>
          <a:stretch>
            <a:fillRect/>
          </a:stretch>
        </p:blipFill>
        <p:spPr>
          <a:xfrm>
            <a:off x="3049138" y="1690941"/>
            <a:ext cx="2321637" cy="2671592"/>
          </a:xfrm>
          <a:prstGeom prst="rect">
            <a:avLst/>
          </a:prstGeom>
          <a:noFill/>
          <a:ln>
            <a:noFill/>
          </a:ln>
        </p:spPr>
      </p:pic>
      <p:pic>
        <p:nvPicPr>
          <p:cNvPr id="10" name="Picture 9" descr="Logo&#10;&#10;Description automatically generated">
            <a:extLst>
              <a:ext uri="{FF2B5EF4-FFF2-40B4-BE49-F238E27FC236}">
                <a16:creationId xmlns:a16="http://schemas.microsoft.com/office/drawing/2014/main" id="{39505AC9-3ABC-F74D-AEEA-8AEDA1E81F8C}"/>
              </a:ext>
            </a:extLst>
          </p:cNvPr>
          <p:cNvPicPr>
            <a:picLocks noChangeAspect="1"/>
          </p:cNvPicPr>
          <p:nvPr/>
        </p:nvPicPr>
        <p:blipFill>
          <a:blip r:embed="rId4"/>
          <a:stretch>
            <a:fillRect/>
          </a:stretch>
        </p:blipFill>
        <p:spPr>
          <a:xfrm>
            <a:off x="120422" y="103077"/>
            <a:ext cx="3299972" cy="727788"/>
          </a:xfrm>
          <a:prstGeom prst="rect">
            <a:avLst/>
          </a:prstGeom>
        </p:spPr>
      </p:pic>
      <p:sp>
        <p:nvSpPr>
          <p:cNvPr id="12" name="Google Shape;87;p13">
            <a:extLst>
              <a:ext uri="{FF2B5EF4-FFF2-40B4-BE49-F238E27FC236}">
                <a16:creationId xmlns:a16="http://schemas.microsoft.com/office/drawing/2014/main" id="{621F3337-E963-394D-80D9-CFBA1DD10B7B}"/>
              </a:ext>
            </a:extLst>
          </p:cNvPr>
          <p:cNvSpPr txBox="1">
            <a:spLocks noGrp="1"/>
          </p:cNvSpPr>
          <p:nvPr>
            <p:ph type="subTitle" idx="1"/>
          </p:nvPr>
        </p:nvSpPr>
        <p:spPr>
          <a:xfrm>
            <a:off x="4078378" y="-555630"/>
            <a:ext cx="7993200" cy="1038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b="1" dirty="0"/>
          </a:p>
          <a:p>
            <a:pPr marL="0" lvl="0" indent="0" algn="r" rtl="0">
              <a:spcBef>
                <a:spcPts val="0"/>
              </a:spcBef>
              <a:spcAft>
                <a:spcPts val="0"/>
              </a:spcAft>
              <a:buNone/>
            </a:pPr>
            <a:endParaRPr sz="1800" b="1" dirty="0">
              <a:solidFill>
                <a:srgbClr val="0A3EBC"/>
              </a:solidFill>
            </a:endParaRPr>
          </a:p>
          <a:p>
            <a:pPr marL="0" lvl="0" indent="0" algn="r" rtl="0">
              <a:lnSpc>
                <a:spcPct val="100000"/>
              </a:lnSpc>
              <a:spcBef>
                <a:spcPts val="0"/>
              </a:spcBef>
              <a:spcAft>
                <a:spcPts val="0"/>
              </a:spcAft>
              <a:buNone/>
            </a:pPr>
            <a:r>
              <a:rPr lang="en" sz="2000" dirty="0">
                <a:solidFill>
                  <a:srgbClr val="252A55"/>
                </a:solidFill>
                <a:latin typeface="Avenir Light" panose="020B0402020203020204" pitchFamily="34" charset="77"/>
                <a:cs typeface="Futura Medium" panose="020B0602020204020303" pitchFamily="34" charset="-79"/>
              </a:rPr>
              <a:t>Level 1: Digital Citizenship</a:t>
            </a:r>
            <a:endParaRPr sz="2000" dirty="0">
              <a:solidFill>
                <a:srgbClr val="252A55"/>
              </a:solidFill>
              <a:latin typeface="Avenir Light" panose="020B0402020203020204" pitchFamily="34" charset="77"/>
              <a:cs typeface="Futura Medium" panose="020B0602020204020303" pitchFamily="34" charset="-79"/>
            </a:endParaRPr>
          </a:p>
          <a:p>
            <a:pPr marL="0" lvl="0" indent="0" algn="r" rtl="0">
              <a:lnSpc>
                <a:spcPct val="100000"/>
              </a:lnSpc>
              <a:spcBef>
                <a:spcPts val="0"/>
              </a:spcBef>
              <a:spcAft>
                <a:spcPts val="0"/>
              </a:spcAft>
              <a:buNone/>
            </a:pPr>
            <a:r>
              <a:rPr lang="en" sz="2000" dirty="0">
                <a:solidFill>
                  <a:srgbClr val="252A55"/>
                </a:solidFill>
                <a:latin typeface="Avenir Light" panose="020B0402020203020204" pitchFamily="34" charset="77"/>
                <a:cs typeface="Futura Medium" panose="020B0602020204020303" pitchFamily="34" charset="-79"/>
              </a:rPr>
              <a:t>Lesson 12</a:t>
            </a:r>
            <a:endParaRPr sz="2000" dirty="0">
              <a:solidFill>
                <a:srgbClr val="252A55"/>
              </a:solidFill>
              <a:latin typeface="Avenir Light" panose="020B0402020203020204" pitchFamily="34" charset="77"/>
              <a:cs typeface="Futura Medium" panose="020B0602020204020303" pitchFamily="34" charset="-79"/>
            </a:endParaRPr>
          </a:p>
          <a:p>
            <a:pPr marL="0" lvl="0" indent="0" algn="r" rtl="0">
              <a:spcBef>
                <a:spcPts val="0"/>
              </a:spcBef>
              <a:spcAft>
                <a:spcPts val="0"/>
              </a:spcAft>
              <a:buNone/>
            </a:pPr>
            <a:endParaRPr dirty="0"/>
          </a:p>
        </p:txBody>
      </p:sp>
      <p:sp>
        <p:nvSpPr>
          <p:cNvPr id="13" name="Google Shape;86;p13">
            <a:extLst>
              <a:ext uri="{FF2B5EF4-FFF2-40B4-BE49-F238E27FC236}">
                <a16:creationId xmlns:a16="http://schemas.microsoft.com/office/drawing/2014/main" id="{7DD4C4FE-C36C-214B-80BE-CB8789BD0363}"/>
              </a:ext>
            </a:extLst>
          </p:cNvPr>
          <p:cNvSpPr txBox="1">
            <a:spLocks noGrp="1"/>
          </p:cNvSpPr>
          <p:nvPr>
            <p:ph type="ctrTitle"/>
          </p:nvPr>
        </p:nvSpPr>
        <p:spPr>
          <a:xfrm>
            <a:off x="5121856" y="2620548"/>
            <a:ext cx="4230865" cy="103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252A55"/>
                </a:solidFill>
                <a:latin typeface="Futura Medium" panose="020B0602020204020303" pitchFamily="34" charset="-79"/>
                <a:cs typeface="Futura Medium" panose="020B0602020204020303" pitchFamily="34" charset="-79"/>
              </a:rPr>
              <a:t>COMMENTING RESPECTFULLY</a:t>
            </a:r>
          </a:p>
        </p:txBody>
      </p:sp>
    </p:spTree>
    <p:extLst>
      <p:ext uri="{BB962C8B-B14F-4D97-AF65-F5344CB8AC3E}">
        <p14:creationId xmlns:p14="http://schemas.microsoft.com/office/powerpoint/2010/main" val="124236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1053AB-5339-B14A-8339-66A4F7CD0074}"/>
              </a:ext>
            </a:extLst>
          </p:cNvPr>
          <p:cNvSpPr/>
          <p:nvPr/>
        </p:nvSpPr>
        <p:spPr>
          <a:xfrm>
            <a:off x="0" y="-2"/>
            <a:ext cx="12192000" cy="1459833"/>
          </a:xfrm>
          <a:prstGeom prst="rect">
            <a:avLst/>
          </a:prstGeom>
          <a:solidFill>
            <a:srgbClr val="F69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F8FA83-61C2-9840-9819-621FA4EE8AB4}"/>
              </a:ext>
            </a:extLst>
          </p:cNvPr>
          <p:cNvSpPr txBox="1"/>
          <p:nvPr/>
        </p:nvSpPr>
        <p:spPr>
          <a:xfrm>
            <a:off x="545432" y="129749"/>
            <a:ext cx="6416842" cy="1200329"/>
          </a:xfrm>
          <a:prstGeom prst="rect">
            <a:avLst/>
          </a:prstGeom>
          <a:noFill/>
        </p:spPr>
        <p:txBody>
          <a:bodyPr wrap="square" rtlCol="0">
            <a:spAutoFit/>
          </a:bodyPr>
          <a:lstStyle/>
          <a:p>
            <a:r>
              <a:rPr lang="en-US" sz="6000" i="1" spc="300" dirty="0">
                <a:solidFill>
                  <a:schemeClr val="bg1"/>
                </a:solidFill>
                <a:latin typeface="Futura Medium" panose="020B0602020204020303" pitchFamily="34" charset="-79"/>
                <a:cs typeface="Futura Medium" panose="020B0602020204020303" pitchFamily="34" charset="-79"/>
              </a:rPr>
              <a:t>QUESTION</a:t>
            </a:r>
            <a:r>
              <a:rPr lang="en-US" sz="7200" i="1" spc="300" dirty="0">
                <a:solidFill>
                  <a:schemeClr val="bg1"/>
                </a:solidFill>
                <a:latin typeface="Futura Medium" panose="020B0602020204020303" pitchFamily="34" charset="-79"/>
                <a:cs typeface="Futura Medium" panose="020B0602020204020303" pitchFamily="34" charset="-79"/>
              </a:rPr>
              <a:t>:</a:t>
            </a:r>
          </a:p>
        </p:txBody>
      </p:sp>
      <p:pic>
        <p:nvPicPr>
          <p:cNvPr id="11" name="Picture 10" descr="Logo, icon&#10;&#10;Description automatically generated">
            <a:extLst>
              <a:ext uri="{FF2B5EF4-FFF2-40B4-BE49-F238E27FC236}">
                <a16:creationId xmlns:a16="http://schemas.microsoft.com/office/drawing/2014/main" id="{C0C4334A-F5AF-B84C-B9C6-51BDFC35F8AA}"/>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8" name="Google Shape;107;p15">
            <a:extLst>
              <a:ext uri="{FF2B5EF4-FFF2-40B4-BE49-F238E27FC236}">
                <a16:creationId xmlns:a16="http://schemas.microsoft.com/office/drawing/2014/main" id="{9C949944-B6BD-9442-8853-345E2C2B32CC}"/>
              </a:ext>
            </a:extLst>
          </p:cNvPr>
          <p:cNvSpPr txBox="1"/>
          <p:nvPr/>
        </p:nvSpPr>
        <p:spPr>
          <a:xfrm>
            <a:off x="545432" y="1848000"/>
            <a:ext cx="8727777" cy="2730300"/>
          </a:xfrm>
          <a:prstGeom prst="rect">
            <a:avLst/>
          </a:prstGeom>
          <a:noFill/>
          <a:ln>
            <a:noFill/>
          </a:ln>
        </p:spPr>
        <p:txBody>
          <a:bodyPr spcFirstLastPara="1" wrap="square" lIns="91425" tIns="91425" rIns="91425" bIns="91425" anchor="t" anchorCtr="0">
            <a:noAutofit/>
          </a:bodyPr>
          <a:lstStyle/>
          <a:p>
            <a:pPr marL="539750" lvl="0" indent="-457200" algn="l" rtl="0">
              <a:lnSpc>
                <a:spcPct val="115000"/>
              </a:lnSpc>
              <a:spcBef>
                <a:spcPts val="0"/>
              </a:spcBef>
              <a:spcAft>
                <a:spcPts val="0"/>
              </a:spcAft>
              <a:buClr>
                <a:srgbClr val="252A55"/>
              </a:buClr>
              <a:buSzPts val="2300"/>
              <a:buFont typeface="Wingdings" pitchFamily="2" charset="2"/>
              <a:buChar char="§"/>
            </a:pPr>
            <a:r>
              <a:rPr lang="en" sz="2800" dirty="0">
                <a:solidFill>
                  <a:srgbClr val="252A55"/>
                </a:solidFill>
                <a:latin typeface="Avenir Light" panose="020B0402020203020204" pitchFamily="34" charset="77"/>
                <a:cs typeface="Futura Medium" panose="020B0602020204020303" pitchFamily="34" charset="-79"/>
              </a:rPr>
              <a:t>Have you ever commented on someone else’s post? </a:t>
            </a:r>
          </a:p>
          <a:p>
            <a:pPr marL="539750" lvl="0" indent="-457200" algn="l" rtl="0">
              <a:lnSpc>
                <a:spcPct val="115000"/>
              </a:lnSpc>
              <a:spcBef>
                <a:spcPts val="0"/>
              </a:spcBef>
              <a:spcAft>
                <a:spcPts val="0"/>
              </a:spcAft>
              <a:buClr>
                <a:srgbClr val="252A55"/>
              </a:buClr>
              <a:buSzPts val="2300"/>
              <a:buFont typeface="Wingdings" pitchFamily="2" charset="2"/>
              <a:buChar char="§"/>
            </a:pPr>
            <a:endParaRPr sz="2800" dirty="0">
              <a:solidFill>
                <a:srgbClr val="252A55"/>
              </a:solidFill>
              <a:latin typeface="Avenir Light" panose="020B0402020203020204" pitchFamily="34" charset="77"/>
              <a:cs typeface="Futura Medium" panose="020B0602020204020303" pitchFamily="34" charset="-79"/>
            </a:endParaRPr>
          </a:p>
          <a:p>
            <a:pPr marL="539750" lvl="0" indent="-457200" algn="l" rtl="0">
              <a:lnSpc>
                <a:spcPct val="115000"/>
              </a:lnSpc>
              <a:spcBef>
                <a:spcPts val="0"/>
              </a:spcBef>
              <a:spcAft>
                <a:spcPts val="0"/>
              </a:spcAft>
              <a:buClr>
                <a:srgbClr val="252A55"/>
              </a:buClr>
              <a:buSzPts val="2300"/>
              <a:buFont typeface="Wingdings" pitchFamily="2" charset="2"/>
              <a:buChar char="§"/>
            </a:pPr>
            <a:r>
              <a:rPr lang="en" sz="2800" dirty="0">
                <a:solidFill>
                  <a:srgbClr val="252A55"/>
                </a:solidFill>
                <a:latin typeface="Avenir Light" panose="020B0402020203020204" pitchFamily="34" charset="77"/>
                <a:cs typeface="Futura Medium" panose="020B0602020204020303" pitchFamily="34" charset="-79"/>
              </a:rPr>
              <a:t>Has anyone ever commented on something you’ve posted? </a:t>
            </a:r>
          </a:p>
          <a:p>
            <a:pPr marL="539750" lvl="0" indent="-457200" algn="l" rtl="0">
              <a:lnSpc>
                <a:spcPct val="115000"/>
              </a:lnSpc>
              <a:spcBef>
                <a:spcPts val="0"/>
              </a:spcBef>
              <a:spcAft>
                <a:spcPts val="0"/>
              </a:spcAft>
              <a:buClr>
                <a:srgbClr val="252A55"/>
              </a:buClr>
              <a:buSzPts val="2300"/>
              <a:buFont typeface="Wingdings" pitchFamily="2" charset="2"/>
              <a:buChar char="§"/>
            </a:pPr>
            <a:endParaRPr sz="2800" dirty="0">
              <a:solidFill>
                <a:srgbClr val="252A55"/>
              </a:solidFill>
              <a:latin typeface="Avenir Light" panose="020B0402020203020204" pitchFamily="34" charset="77"/>
              <a:cs typeface="Futura Medium" panose="020B0602020204020303" pitchFamily="34" charset="-79"/>
            </a:endParaRPr>
          </a:p>
          <a:p>
            <a:pPr marL="539750" lvl="0" indent="-457200" algn="l" rtl="0">
              <a:lnSpc>
                <a:spcPct val="115000"/>
              </a:lnSpc>
              <a:spcBef>
                <a:spcPts val="0"/>
              </a:spcBef>
              <a:spcAft>
                <a:spcPts val="0"/>
              </a:spcAft>
              <a:buClr>
                <a:srgbClr val="252A55"/>
              </a:buClr>
              <a:buSzPts val="2300"/>
              <a:buFont typeface="Wingdings" pitchFamily="2" charset="2"/>
              <a:buChar char="§"/>
            </a:pPr>
            <a:r>
              <a:rPr lang="en" sz="2800" dirty="0">
                <a:solidFill>
                  <a:srgbClr val="252A55"/>
                </a:solidFill>
                <a:latin typeface="Avenir Light" panose="020B0402020203020204" pitchFamily="34" charset="77"/>
                <a:cs typeface="Futura Medium" panose="020B0602020204020303" pitchFamily="34" charset="-79"/>
              </a:rPr>
              <a:t>Have you ever seen (or heard about) people posting comments that are hurtful, rude, inappropriate, or untrue?</a:t>
            </a:r>
            <a:endParaRPr sz="2800" dirty="0">
              <a:solidFill>
                <a:srgbClr val="252A55"/>
              </a:solidFill>
              <a:latin typeface="Avenir Light" panose="020B0402020203020204" pitchFamily="34" charset="77"/>
              <a:cs typeface="Futura Medium" panose="020B0602020204020303" pitchFamily="34" charset="-79"/>
            </a:endParaRPr>
          </a:p>
          <a:p>
            <a:pPr marL="457200" lvl="0" indent="0" algn="l" rtl="0">
              <a:lnSpc>
                <a:spcPct val="115000"/>
              </a:lnSpc>
              <a:spcBef>
                <a:spcPts val="1600"/>
              </a:spcBef>
              <a:spcAft>
                <a:spcPts val="0"/>
              </a:spcAft>
              <a:buNone/>
            </a:pPr>
            <a:endParaRPr sz="2300" dirty="0">
              <a:solidFill>
                <a:srgbClr val="595959"/>
              </a:solidFill>
            </a:endParaRPr>
          </a:p>
          <a:p>
            <a:pPr marL="0" lvl="0" indent="0" algn="l" rtl="0">
              <a:lnSpc>
                <a:spcPct val="115000"/>
              </a:lnSpc>
              <a:spcBef>
                <a:spcPts val="1600"/>
              </a:spcBef>
              <a:spcAft>
                <a:spcPts val="0"/>
              </a:spcAft>
              <a:buNone/>
            </a:pPr>
            <a:endParaRPr sz="2300" dirty="0">
              <a:solidFill>
                <a:srgbClr val="595959"/>
              </a:solidFill>
            </a:endParaRPr>
          </a:p>
          <a:p>
            <a:pPr marL="457200" lvl="0" indent="0" algn="l" rtl="0">
              <a:lnSpc>
                <a:spcPct val="115000"/>
              </a:lnSpc>
              <a:spcBef>
                <a:spcPts val="1600"/>
              </a:spcBef>
              <a:spcAft>
                <a:spcPts val="0"/>
              </a:spcAft>
              <a:buNone/>
            </a:pPr>
            <a:endParaRPr sz="2300" dirty="0">
              <a:solidFill>
                <a:srgbClr val="595959"/>
              </a:solidFill>
            </a:endParaRPr>
          </a:p>
          <a:p>
            <a:pPr marL="457200" lvl="0" indent="0" algn="l" rtl="0">
              <a:lnSpc>
                <a:spcPct val="115000"/>
              </a:lnSpc>
              <a:spcBef>
                <a:spcPts val="1600"/>
              </a:spcBef>
              <a:spcAft>
                <a:spcPts val="0"/>
              </a:spcAft>
              <a:buNone/>
            </a:pPr>
            <a:endParaRPr sz="2300" dirty="0">
              <a:solidFill>
                <a:srgbClr val="595959"/>
              </a:solidFill>
            </a:endParaRPr>
          </a:p>
          <a:p>
            <a:pPr marL="0" lvl="0" indent="0" algn="l" rtl="0">
              <a:lnSpc>
                <a:spcPct val="115000"/>
              </a:lnSpc>
              <a:spcBef>
                <a:spcPts val="1600"/>
              </a:spcBef>
              <a:spcAft>
                <a:spcPts val="0"/>
              </a:spcAft>
              <a:buNone/>
            </a:pPr>
            <a:endParaRPr sz="2300" dirty="0">
              <a:solidFill>
                <a:srgbClr val="595959"/>
              </a:solidFill>
              <a:latin typeface="Lato"/>
              <a:ea typeface="Lato"/>
              <a:cs typeface="Lato"/>
              <a:sym typeface="Lato"/>
            </a:endParaRPr>
          </a:p>
          <a:p>
            <a:pPr marL="0" lvl="0" indent="0" algn="l" rtl="0">
              <a:lnSpc>
                <a:spcPct val="115000"/>
              </a:lnSpc>
              <a:spcBef>
                <a:spcPts val="1600"/>
              </a:spcBef>
              <a:spcAft>
                <a:spcPts val="1600"/>
              </a:spcAft>
              <a:buNone/>
            </a:pPr>
            <a:endParaRPr sz="1300" dirty="0">
              <a:solidFill>
                <a:srgbClr val="595959"/>
              </a:solidFill>
              <a:latin typeface="Lato"/>
              <a:ea typeface="Lato"/>
              <a:cs typeface="Lato"/>
              <a:sym typeface="Lato"/>
            </a:endParaRPr>
          </a:p>
        </p:txBody>
      </p:sp>
      <p:pic>
        <p:nvPicPr>
          <p:cNvPr id="3" name="Picture 2" descr="Shape, icon&#10;&#10;Description automatically generated with medium confidence">
            <a:extLst>
              <a:ext uri="{FF2B5EF4-FFF2-40B4-BE49-F238E27FC236}">
                <a16:creationId xmlns:a16="http://schemas.microsoft.com/office/drawing/2014/main" id="{7C564F44-8A9F-2143-A542-2D6E79A4F503}"/>
              </a:ext>
            </a:extLst>
          </p:cNvPr>
          <p:cNvPicPr>
            <a:picLocks noChangeAspect="1"/>
          </p:cNvPicPr>
          <p:nvPr/>
        </p:nvPicPr>
        <p:blipFill>
          <a:blip r:embed="rId3"/>
          <a:stretch>
            <a:fillRect/>
          </a:stretch>
        </p:blipFill>
        <p:spPr>
          <a:xfrm>
            <a:off x="8830788" y="2478731"/>
            <a:ext cx="2828510" cy="2897779"/>
          </a:xfrm>
          <a:prstGeom prst="rect">
            <a:avLst/>
          </a:prstGeom>
        </p:spPr>
      </p:pic>
    </p:spTree>
    <p:extLst>
      <p:ext uri="{BB962C8B-B14F-4D97-AF65-F5344CB8AC3E}">
        <p14:creationId xmlns:p14="http://schemas.microsoft.com/office/powerpoint/2010/main" val="400957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9B49"/>
        </a:solidFill>
        <a:effectLst/>
      </p:bgPr>
    </p:bg>
    <p:spTree>
      <p:nvGrpSpPr>
        <p:cNvPr id="1" name=""/>
        <p:cNvGrpSpPr/>
        <p:nvPr/>
      </p:nvGrpSpPr>
      <p:grpSpPr>
        <a:xfrm>
          <a:off x="0" y="0"/>
          <a:ext cx="0" cy="0"/>
          <a:chOff x="0" y="0"/>
          <a:chExt cx="0" cy="0"/>
        </a:xfrm>
      </p:grpSpPr>
      <p:pic>
        <p:nvPicPr>
          <p:cNvPr id="4" name="Google Shape;114;p16">
            <a:extLst>
              <a:ext uri="{FF2B5EF4-FFF2-40B4-BE49-F238E27FC236}">
                <a16:creationId xmlns:a16="http://schemas.microsoft.com/office/drawing/2014/main" id="{959717FF-D0F8-9D47-887C-8DE7FB3D3BA5}"/>
              </a:ext>
            </a:extLst>
          </p:cNvPr>
          <p:cNvPicPr preferRelativeResize="0"/>
          <p:nvPr/>
        </p:nvPicPr>
        <p:blipFill>
          <a:blip r:embed="rId3">
            <a:alphaModFix/>
          </a:blip>
          <a:stretch>
            <a:fillRect/>
          </a:stretch>
        </p:blipFill>
        <p:spPr>
          <a:xfrm>
            <a:off x="7364967" y="1446424"/>
            <a:ext cx="4322555" cy="4000772"/>
          </a:xfrm>
          <a:prstGeom prst="rect">
            <a:avLst/>
          </a:prstGeom>
          <a:noFill/>
          <a:ln>
            <a:noFill/>
          </a:ln>
        </p:spPr>
      </p:pic>
      <p:sp>
        <p:nvSpPr>
          <p:cNvPr id="5" name="Google Shape;115;p16">
            <a:extLst>
              <a:ext uri="{FF2B5EF4-FFF2-40B4-BE49-F238E27FC236}">
                <a16:creationId xmlns:a16="http://schemas.microsoft.com/office/drawing/2014/main" id="{39704E42-5503-7540-8463-DB914ECDD64A}"/>
              </a:ext>
            </a:extLst>
          </p:cNvPr>
          <p:cNvSpPr txBox="1"/>
          <p:nvPr/>
        </p:nvSpPr>
        <p:spPr>
          <a:xfrm>
            <a:off x="863738" y="1124651"/>
            <a:ext cx="6362009" cy="46443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3600" i="1" spc="300" dirty="0">
                <a:solidFill>
                  <a:srgbClr val="252A55"/>
                </a:solidFill>
                <a:latin typeface="Futura Medium" panose="020B0602020204020303" pitchFamily="34" charset="-79"/>
                <a:cs typeface="Futura Medium" panose="020B0602020204020303" pitchFamily="34" charset="-79"/>
                <a:sym typeface="Lato"/>
              </a:rPr>
              <a:t>All the people and sites you follow (or will follow), all the content you post, like or share, and </a:t>
            </a:r>
            <a:r>
              <a:rPr lang="en-US" sz="3600" i="1" u="sng" spc="300" dirty="0">
                <a:solidFill>
                  <a:srgbClr val="252A55"/>
                </a:solidFill>
                <a:latin typeface="Futura Medium" panose="020B0602020204020303" pitchFamily="34" charset="-79"/>
                <a:cs typeface="Futura Medium" panose="020B0602020204020303" pitchFamily="34" charset="-79"/>
                <a:sym typeface="Lato"/>
              </a:rPr>
              <a:t>all the comments you make</a:t>
            </a:r>
            <a:r>
              <a:rPr lang="en-US" sz="3600" i="1" spc="300" dirty="0">
                <a:solidFill>
                  <a:srgbClr val="252A55"/>
                </a:solidFill>
                <a:latin typeface="Futura Medium" panose="020B0602020204020303" pitchFamily="34" charset="-79"/>
                <a:cs typeface="Futura Medium" panose="020B0602020204020303" pitchFamily="34" charset="-79"/>
                <a:sym typeface="Lato"/>
              </a:rPr>
              <a:t>, contribute to </a:t>
            </a:r>
            <a:r>
              <a:rPr lang="en-US" sz="3600" i="1" spc="300">
                <a:solidFill>
                  <a:srgbClr val="252A55"/>
                </a:solidFill>
                <a:latin typeface="Futura Medium" panose="020B0602020204020303" pitchFamily="34" charset="-79"/>
                <a:cs typeface="Futura Medium" panose="020B0602020204020303" pitchFamily="34" charset="-79"/>
                <a:sym typeface="Lato"/>
              </a:rPr>
              <a:t>your digital </a:t>
            </a:r>
            <a:r>
              <a:rPr lang="en-US" sz="3600" i="1" spc="300" dirty="0">
                <a:solidFill>
                  <a:srgbClr val="252A55"/>
                </a:solidFill>
                <a:latin typeface="Futura Medium" panose="020B0602020204020303" pitchFamily="34" charset="-79"/>
                <a:cs typeface="Futura Medium" panose="020B0602020204020303" pitchFamily="34" charset="-79"/>
                <a:sym typeface="Lato"/>
              </a:rPr>
              <a:t>reputation.</a:t>
            </a:r>
          </a:p>
        </p:txBody>
      </p:sp>
    </p:spTree>
    <p:extLst>
      <p:ext uri="{BB962C8B-B14F-4D97-AF65-F5344CB8AC3E}">
        <p14:creationId xmlns:p14="http://schemas.microsoft.com/office/powerpoint/2010/main" val="426785988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1053AB-5339-B14A-8339-66A4F7CD0074}"/>
              </a:ext>
            </a:extLst>
          </p:cNvPr>
          <p:cNvSpPr/>
          <p:nvPr/>
        </p:nvSpPr>
        <p:spPr>
          <a:xfrm>
            <a:off x="0" y="-2"/>
            <a:ext cx="12192000" cy="1459833"/>
          </a:xfrm>
          <a:prstGeom prst="rect">
            <a:avLst/>
          </a:prstGeom>
          <a:solidFill>
            <a:srgbClr val="F69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F8FA83-61C2-9840-9819-621FA4EE8AB4}"/>
              </a:ext>
            </a:extLst>
          </p:cNvPr>
          <p:cNvSpPr txBox="1"/>
          <p:nvPr/>
        </p:nvSpPr>
        <p:spPr>
          <a:xfrm>
            <a:off x="545432" y="129749"/>
            <a:ext cx="11570368" cy="1107996"/>
          </a:xfrm>
          <a:prstGeom prst="rect">
            <a:avLst/>
          </a:prstGeom>
          <a:noFill/>
        </p:spPr>
        <p:txBody>
          <a:bodyPr wrap="square" rtlCol="0">
            <a:spAutoFit/>
          </a:bodyPr>
          <a:lstStyle/>
          <a:p>
            <a:r>
              <a:rPr lang="en-US" sz="5400" i="1" spc="300" dirty="0">
                <a:solidFill>
                  <a:schemeClr val="bg1"/>
                </a:solidFill>
                <a:latin typeface="Futura Medium" panose="020B0602020204020303" pitchFamily="34" charset="-79"/>
                <a:cs typeface="Futura Medium" panose="020B0602020204020303" pitchFamily="34" charset="-79"/>
              </a:rPr>
              <a:t>A RESPECTFUL COMMENTOR</a:t>
            </a:r>
            <a:r>
              <a:rPr lang="en-US" sz="6600" i="1" spc="300" dirty="0">
                <a:solidFill>
                  <a:schemeClr val="bg1"/>
                </a:solidFill>
                <a:latin typeface="Futura Medium" panose="020B0602020204020303" pitchFamily="34" charset="-79"/>
                <a:cs typeface="Futura Medium" panose="020B0602020204020303" pitchFamily="34" charset="-79"/>
              </a:rPr>
              <a:t>:</a:t>
            </a:r>
          </a:p>
        </p:txBody>
      </p:sp>
      <p:pic>
        <p:nvPicPr>
          <p:cNvPr id="11" name="Picture 10" descr="Logo, icon&#10;&#10;Description automatically generated">
            <a:extLst>
              <a:ext uri="{FF2B5EF4-FFF2-40B4-BE49-F238E27FC236}">
                <a16:creationId xmlns:a16="http://schemas.microsoft.com/office/drawing/2014/main" id="{C0C4334A-F5AF-B84C-B9C6-51BDFC35F8AA}"/>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9" name="Google Shape;121;p17">
            <a:extLst>
              <a:ext uri="{FF2B5EF4-FFF2-40B4-BE49-F238E27FC236}">
                <a16:creationId xmlns:a16="http://schemas.microsoft.com/office/drawing/2014/main" id="{D85BCA49-9376-B247-877E-01B37E2700F6}"/>
              </a:ext>
            </a:extLst>
          </p:cNvPr>
          <p:cNvSpPr txBox="1">
            <a:spLocks noGrp="1"/>
          </p:cNvSpPr>
          <p:nvPr>
            <p:ph type="title"/>
          </p:nvPr>
        </p:nvSpPr>
        <p:spPr>
          <a:xfrm>
            <a:off x="545432" y="1958010"/>
            <a:ext cx="8757594" cy="4624630"/>
          </a:xfrm>
          <a:prstGeom prst="rect">
            <a:avLst/>
          </a:prstGeom>
        </p:spPr>
        <p:txBody>
          <a:bodyPr spcFirstLastPara="1" wrap="square" lIns="91425" tIns="91425" rIns="91425" bIns="91425" anchor="ctr" anchorCtr="0">
            <a:noAutofit/>
          </a:bodyPr>
          <a:lstStyle/>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Treats others with respect.</a:t>
            </a:r>
            <a:endParaRPr sz="1900"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Seeks to understand before commenting.</a:t>
            </a:r>
            <a:endParaRPr sz="1900"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Celebrates another's accomplishments.</a:t>
            </a:r>
            <a:endParaRPr sz="1900"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Uses appropriate language.</a:t>
            </a:r>
            <a:endParaRPr sz="1900"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Comments positively, without criticism. If they disagree, they politely state their perspective.</a:t>
            </a:r>
            <a:endParaRPr sz="1900"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Asks questions with the hope of continuing a conversation and deepening thinking.</a:t>
            </a:r>
            <a:endParaRPr sz="1900"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355600" algn="l" rtl="0">
              <a:lnSpc>
                <a:spcPct val="150000"/>
              </a:lnSpc>
              <a:spcBef>
                <a:spcPts val="0"/>
              </a:spcBef>
              <a:spcAft>
                <a:spcPts val="0"/>
              </a:spcAft>
              <a:buClr>
                <a:srgbClr val="252A55"/>
              </a:buClr>
              <a:buSzPts val="2000"/>
              <a:buFont typeface="Wingdings" pitchFamily="2" charset="2"/>
              <a:buChar char="§"/>
            </a:pPr>
            <a:r>
              <a:rPr lang="en" sz="1900" dirty="0">
                <a:solidFill>
                  <a:srgbClr val="252A55"/>
                </a:solidFill>
                <a:latin typeface="Avenir Light" panose="020B0402020203020204" pitchFamily="34" charset="77"/>
                <a:ea typeface="+mn-ea"/>
                <a:cs typeface="Futura Medium" panose="020B0602020204020303" pitchFamily="34" charset="-79"/>
                <a:sym typeface="Lato"/>
              </a:rPr>
              <a:t>Triple checks before submitting any comment and asks themselves: </a:t>
            </a:r>
            <a:r>
              <a:rPr lang="en" sz="1900" i="1" dirty="0">
                <a:solidFill>
                  <a:srgbClr val="252A55"/>
                </a:solidFill>
                <a:latin typeface="Avenir Light" panose="020B0402020203020204" pitchFamily="34" charset="77"/>
                <a:ea typeface="+mn-ea"/>
                <a:cs typeface="Futura Medium" panose="020B0602020204020303" pitchFamily="34" charset="-79"/>
                <a:sym typeface="Lato"/>
              </a:rPr>
              <a:t>Would you be happy to have your mother read this? What about your teacher?</a:t>
            </a:r>
            <a:endParaRPr sz="1900" i="1" dirty="0">
              <a:solidFill>
                <a:srgbClr val="252A55"/>
              </a:solidFill>
              <a:latin typeface="Avenir Light" panose="020B0402020203020204" pitchFamily="34" charset="77"/>
              <a:ea typeface="+mn-ea"/>
              <a:cs typeface="Futura Medium" panose="020B0602020204020303" pitchFamily="34" charset="-79"/>
              <a:sym typeface="Lato"/>
            </a:endParaRPr>
          </a:p>
          <a:p>
            <a:pPr marL="457200" lvl="0" indent="0" algn="l" rtl="0">
              <a:spcBef>
                <a:spcPts val="0"/>
              </a:spcBef>
              <a:spcAft>
                <a:spcPts val="0"/>
              </a:spcAft>
              <a:buNone/>
            </a:pPr>
            <a:endParaRPr sz="2800" dirty="0">
              <a:solidFill>
                <a:srgbClr val="252A55"/>
              </a:solidFill>
              <a:latin typeface="Avenir Light" panose="020B0402020203020204" pitchFamily="34" charset="77"/>
              <a:ea typeface="+mn-ea"/>
              <a:cs typeface="Futura Medium" panose="020B0602020204020303" pitchFamily="34" charset="-79"/>
              <a:sym typeface="Lato"/>
            </a:endParaRPr>
          </a:p>
          <a:p>
            <a:pPr marL="0" lvl="0" indent="0" algn="ctr" rtl="0">
              <a:spcBef>
                <a:spcPts val="0"/>
              </a:spcBef>
              <a:spcAft>
                <a:spcPts val="0"/>
              </a:spcAft>
              <a:buNone/>
            </a:pPr>
            <a:endParaRPr sz="2000" b="0" dirty="0">
              <a:solidFill>
                <a:srgbClr val="FFFFFF"/>
              </a:solidFill>
              <a:latin typeface="Lato"/>
              <a:ea typeface="Lato"/>
              <a:cs typeface="Lato"/>
              <a:sym typeface="Lato"/>
            </a:endParaRPr>
          </a:p>
        </p:txBody>
      </p:sp>
      <p:pic>
        <p:nvPicPr>
          <p:cNvPr id="4" name="Picture 3" descr="A picture containing graphical user interface&#10;&#10;Description automatically generated">
            <a:extLst>
              <a:ext uri="{FF2B5EF4-FFF2-40B4-BE49-F238E27FC236}">
                <a16:creationId xmlns:a16="http://schemas.microsoft.com/office/drawing/2014/main" id="{98643A94-5A82-8F41-AC53-3E46C9EEDE6E}"/>
              </a:ext>
            </a:extLst>
          </p:cNvPr>
          <p:cNvPicPr>
            <a:picLocks noChangeAspect="1"/>
          </p:cNvPicPr>
          <p:nvPr/>
        </p:nvPicPr>
        <p:blipFill>
          <a:blip r:embed="rId3"/>
          <a:stretch>
            <a:fillRect/>
          </a:stretch>
        </p:blipFill>
        <p:spPr>
          <a:xfrm>
            <a:off x="8875643" y="2186470"/>
            <a:ext cx="3019840" cy="3250686"/>
          </a:xfrm>
          <a:prstGeom prst="rect">
            <a:avLst/>
          </a:prstGeom>
        </p:spPr>
      </p:pic>
    </p:spTree>
    <p:extLst>
      <p:ext uri="{BB962C8B-B14F-4D97-AF65-F5344CB8AC3E}">
        <p14:creationId xmlns:p14="http://schemas.microsoft.com/office/powerpoint/2010/main" val="45473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ED7501A-4EF9-4249-B4D5-1E563CB6D4F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213B4B-D4D1-7B43-95A8-9C64382921BB}"/>
              </a:ext>
            </a:extLst>
          </p:cNvPr>
          <p:cNvSpPr txBox="1"/>
          <p:nvPr/>
        </p:nvSpPr>
        <p:spPr>
          <a:xfrm>
            <a:off x="2735179" y="2497976"/>
            <a:ext cx="6721642" cy="1446550"/>
          </a:xfrm>
          <a:prstGeom prst="rect">
            <a:avLst/>
          </a:prstGeom>
          <a:noFill/>
        </p:spPr>
        <p:txBody>
          <a:bodyPr wrap="square" rtlCol="0">
            <a:spAutoFit/>
          </a:bodyPr>
          <a:lstStyle/>
          <a:p>
            <a:pPr algn="ctr"/>
            <a:r>
              <a:rPr lang="en-US" sz="8800" i="1" spc="300" dirty="0">
                <a:solidFill>
                  <a:srgbClr val="252A55"/>
                </a:solidFill>
                <a:latin typeface="Futura Medium" panose="020B0602020204020303" pitchFamily="34" charset="-79"/>
                <a:cs typeface="Futura Medium" panose="020B0602020204020303" pitchFamily="34" charset="-79"/>
              </a:rPr>
              <a:t>ACTIVITY</a:t>
            </a:r>
            <a:endParaRPr lang="en-US" sz="11500" i="1" spc="300" dirty="0">
              <a:solidFill>
                <a:srgbClr val="252A55"/>
              </a:solidFill>
              <a:latin typeface="Futura Medium" panose="020B0602020204020303" pitchFamily="34" charset="-79"/>
              <a:cs typeface="Futura Medium" panose="020B0602020204020303" pitchFamily="34" charset="-79"/>
            </a:endParaRPr>
          </a:p>
        </p:txBody>
      </p:sp>
      <p:pic>
        <p:nvPicPr>
          <p:cNvPr id="4" name="Picture 3" descr="Logo, icon&#10;&#10;Description automatically generated">
            <a:extLst>
              <a:ext uri="{FF2B5EF4-FFF2-40B4-BE49-F238E27FC236}">
                <a16:creationId xmlns:a16="http://schemas.microsoft.com/office/drawing/2014/main" id="{C40CEFF0-27B0-B54D-A303-F797B49DE693}"/>
              </a:ext>
            </a:extLst>
          </p:cNvPr>
          <p:cNvPicPr>
            <a:picLocks noChangeAspect="1"/>
          </p:cNvPicPr>
          <p:nvPr/>
        </p:nvPicPr>
        <p:blipFill>
          <a:blip r:embed="rId3">
            <a:alphaModFix amt="90000"/>
          </a:blip>
          <a:stretch>
            <a:fillRect/>
          </a:stretch>
        </p:blipFill>
        <p:spPr>
          <a:xfrm>
            <a:off x="10924674" y="5659242"/>
            <a:ext cx="1267325" cy="1198757"/>
          </a:xfrm>
          <a:prstGeom prst="rect">
            <a:avLst/>
          </a:prstGeom>
        </p:spPr>
      </p:pic>
    </p:spTree>
    <p:extLst>
      <p:ext uri="{BB962C8B-B14F-4D97-AF65-F5344CB8AC3E}">
        <p14:creationId xmlns:p14="http://schemas.microsoft.com/office/powerpoint/2010/main" val="87834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C8A142-9022-4D49-A55B-A165CFE7091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4F45"/>
              </a:solidFill>
            </a:endParaRPr>
          </a:p>
        </p:txBody>
      </p:sp>
      <p:sp>
        <p:nvSpPr>
          <p:cNvPr id="5" name="TextBox 4">
            <a:extLst>
              <a:ext uri="{FF2B5EF4-FFF2-40B4-BE49-F238E27FC236}">
                <a16:creationId xmlns:a16="http://schemas.microsoft.com/office/drawing/2014/main" id="{E37B7174-550D-F144-A8C4-FE32AC962DAA}"/>
              </a:ext>
            </a:extLst>
          </p:cNvPr>
          <p:cNvSpPr txBox="1"/>
          <p:nvPr/>
        </p:nvSpPr>
        <p:spPr>
          <a:xfrm>
            <a:off x="545431" y="129749"/>
            <a:ext cx="9095525" cy="1200329"/>
          </a:xfrm>
          <a:prstGeom prst="rect">
            <a:avLst/>
          </a:prstGeom>
          <a:noFill/>
        </p:spPr>
        <p:txBody>
          <a:bodyPr wrap="square" rtlCol="0">
            <a:spAutoFit/>
          </a:bodyPr>
          <a:lstStyle/>
          <a:p>
            <a:r>
              <a:rPr lang="en-US" sz="6000" i="1" spc="300" dirty="0">
                <a:solidFill>
                  <a:schemeClr val="bg1"/>
                </a:solidFill>
                <a:latin typeface="Futura Medium" panose="020B0602020204020303" pitchFamily="34" charset="-79"/>
                <a:cs typeface="Futura Medium" panose="020B0602020204020303" pitchFamily="34" charset="-79"/>
              </a:rPr>
              <a:t>ACTIVITY (PART 1)</a:t>
            </a:r>
            <a:r>
              <a:rPr lang="en-US" sz="7200" i="1" spc="300" dirty="0">
                <a:solidFill>
                  <a:schemeClr val="bg1"/>
                </a:solidFill>
                <a:latin typeface="Futura Medium" panose="020B0602020204020303" pitchFamily="34" charset="-79"/>
                <a:cs typeface="Futura Medium" panose="020B0602020204020303" pitchFamily="34" charset="-79"/>
              </a:rPr>
              <a:t>:</a:t>
            </a:r>
          </a:p>
        </p:txBody>
      </p:sp>
      <p:pic>
        <p:nvPicPr>
          <p:cNvPr id="9" name="Picture 8" descr="Logo, icon&#10;&#10;Description automatically generated">
            <a:extLst>
              <a:ext uri="{FF2B5EF4-FFF2-40B4-BE49-F238E27FC236}">
                <a16:creationId xmlns:a16="http://schemas.microsoft.com/office/drawing/2014/main" id="{F40AB8D8-EA9F-CA4F-8161-D783936641B5}"/>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sp>
        <p:nvSpPr>
          <p:cNvPr id="8" name="Google Shape;128;p18">
            <a:extLst>
              <a:ext uri="{FF2B5EF4-FFF2-40B4-BE49-F238E27FC236}">
                <a16:creationId xmlns:a16="http://schemas.microsoft.com/office/drawing/2014/main" id="{53E061B0-ACB9-5840-8766-D02AEA4534C1}"/>
              </a:ext>
            </a:extLst>
          </p:cNvPr>
          <p:cNvSpPr txBox="1"/>
          <p:nvPr/>
        </p:nvSpPr>
        <p:spPr>
          <a:xfrm>
            <a:off x="358348" y="1463533"/>
            <a:ext cx="8439664" cy="5447615"/>
          </a:xfrm>
          <a:prstGeom prst="rect">
            <a:avLst/>
          </a:prstGeom>
          <a:noFill/>
          <a:ln>
            <a:noFill/>
          </a:ln>
        </p:spPr>
        <p:txBody>
          <a:bodyPr spcFirstLastPara="1" wrap="square" lIns="91425" tIns="91425" rIns="91425" bIns="91425" anchor="t" anchorCtr="0">
            <a:spAutoFit/>
          </a:bodyPr>
          <a:lstStyle/>
          <a:p>
            <a:pPr marL="476250" lvl="0" indent="-342900" algn="l" rtl="0">
              <a:lnSpc>
                <a:spcPct val="150000"/>
              </a:lnSpc>
              <a:spcBef>
                <a:spcPts val="0"/>
              </a:spcBef>
              <a:spcAft>
                <a:spcPts val="0"/>
              </a:spcAft>
              <a:buClr>
                <a:srgbClr val="252A55"/>
              </a:buClr>
              <a:buSzPts val="1500"/>
              <a:buFont typeface="Wingdings" pitchFamily="2" charset="2"/>
              <a:buChar char="§"/>
            </a:pPr>
            <a:r>
              <a:rPr lang="en" sz="2400" dirty="0">
                <a:solidFill>
                  <a:srgbClr val="252A55"/>
                </a:solidFill>
                <a:latin typeface="Avenir Light" panose="020B0402020203020204" pitchFamily="34" charset="77"/>
                <a:cs typeface="Arial"/>
              </a:rPr>
              <a:t>Think of something you’re passionate about… a favorite sport or hobby, or a topic like climate change or world hunger. </a:t>
            </a:r>
            <a:endParaRPr sz="2400" dirty="0">
              <a:solidFill>
                <a:srgbClr val="252A55"/>
              </a:solidFill>
              <a:latin typeface="Avenir Light" panose="020B0402020203020204" pitchFamily="34" charset="77"/>
              <a:cs typeface="Arial"/>
            </a:endParaRPr>
          </a:p>
          <a:p>
            <a:pPr marL="476250" lvl="0" indent="-342900" algn="l" rtl="0">
              <a:lnSpc>
                <a:spcPct val="150000"/>
              </a:lnSpc>
              <a:spcBef>
                <a:spcPts val="0"/>
              </a:spcBef>
              <a:spcAft>
                <a:spcPts val="0"/>
              </a:spcAft>
              <a:buClr>
                <a:srgbClr val="252A55"/>
              </a:buClr>
              <a:buSzPts val="1500"/>
              <a:buFont typeface="Wingdings" pitchFamily="2" charset="2"/>
              <a:buChar char="§"/>
            </a:pPr>
            <a:r>
              <a:rPr lang="en" sz="2400" dirty="0">
                <a:solidFill>
                  <a:srgbClr val="252A55"/>
                </a:solidFill>
                <a:latin typeface="Avenir Light" panose="020B0402020203020204" pitchFamily="34" charset="77"/>
                <a:cs typeface="Arial"/>
              </a:rPr>
              <a:t>Imagine a post about this topic. This could be an image, a video, a blog post, a meme, or just about anything. </a:t>
            </a:r>
            <a:endParaRPr sz="2400" dirty="0">
              <a:solidFill>
                <a:srgbClr val="252A55"/>
              </a:solidFill>
              <a:latin typeface="Avenir Light" panose="020B0402020203020204" pitchFamily="34" charset="77"/>
              <a:cs typeface="Arial"/>
            </a:endParaRPr>
          </a:p>
          <a:p>
            <a:pPr marL="476250" lvl="0" indent="-342900" algn="l" rtl="0">
              <a:lnSpc>
                <a:spcPct val="150000"/>
              </a:lnSpc>
              <a:spcBef>
                <a:spcPts val="0"/>
              </a:spcBef>
              <a:spcAft>
                <a:spcPts val="0"/>
              </a:spcAft>
              <a:buClr>
                <a:srgbClr val="252A55"/>
              </a:buClr>
              <a:buSzPts val="1500"/>
              <a:buFont typeface="Wingdings" pitchFamily="2" charset="2"/>
              <a:buChar char="§"/>
            </a:pPr>
            <a:r>
              <a:rPr lang="en" sz="2400" dirty="0">
                <a:solidFill>
                  <a:srgbClr val="252A55"/>
                </a:solidFill>
                <a:latin typeface="Avenir Light" panose="020B0402020203020204" pitchFamily="34" charset="77"/>
                <a:cs typeface="Arial"/>
              </a:rPr>
              <a:t>On your blank sheet of paper or card illustrate the post you just imagined (for example, if it is a video, draw the visuals that appear and describe them).</a:t>
            </a:r>
            <a:endParaRPr sz="2400" dirty="0">
              <a:solidFill>
                <a:srgbClr val="252A55"/>
              </a:solidFill>
              <a:latin typeface="Avenir Light" panose="020B0402020203020204" pitchFamily="34" charset="77"/>
              <a:cs typeface="Arial"/>
            </a:endParaRPr>
          </a:p>
          <a:p>
            <a:pPr marL="476250" lvl="0" indent="-342900" algn="l" rtl="0">
              <a:lnSpc>
                <a:spcPct val="150000"/>
              </a:lnSpc>
              <a:spcBef>
                <a:spcPts val="0"/>
              </a:spcBef>
              <a:spcAft>
                <a:spcPts val="0"/>
              </a:spcAft>
              <a:buClr>
                <a:srgbClr val="252A55"/>
              </a:buClr>
              <a:buSzPts val="1500"/>
              <a:buFont typeface="Wingdings" pitchFamily="2" charset="2"/>
              <a:buChar char="§"/>
            </a:pPr>
            <a:r>
              <a:rPr lang="en" sz="2400" dirty="0">
                <a:solidFill>
                  <a:srgbClr val="252A55"/>
                </a:solidFill>
                <a:latin typeface="Avenir Light" panose="020B0402020203020204" pitchFamily="34" charset="77"/>
                <a:cs typeface="Arial"/>
              </a:rPr>
              <a:t>Make your post visually pleasing (see example).</a:t>
            </a:r>
            <a:endParaRPr sz="2400" b="1" dirty="0">
              <a:solidFill>
                <a:srgbClr val="1A1A1A"/>
              </a:solidFill>
              <a:latin typeface="Lato"/>
              <a:ea typeface="Lato"/>
              <a:cs typeface="Lato"/>
              <a:sym typeface="Lato"/>
            </a:endParaRPr>
          </a:p>
          <a:p>
            <a:pPr marL="0" lvl="0" indent="0" algn="l" rtl="0">
              <a:spcBef>
                <a:spcPts val="0"/>
              </a:spcBef>
              <a:spcAft>
                <a:spcPts val="0"/>
              </a:spcAft>
              <a:buNone/>
            </a:pPr>
            <a:endParaRPr sz="1800" dirty="0">
              <a:solidFill>
                <a:schemeClr val="accent1"/>
              </a:solidFill>
              <a:latin typeface="Lato"/>
              <a:ea typeface="Lato"/>
              <a:cs typeface="Lato"/>
              <a:sym typeface="Lato"/>
            </a:endParaRPr>
          </a:p>
        </p:txBody>
      </p:sp>
      <p:pic>
        <p:nvPicPr>
          <p:cNvPr id="10" name="Google Shape;129;p18">
            <a:extLst>
              <a:ext uri="{FF2B5EF4-FFF2-40B4-BE49-F238E27FC236}">
                <a16:creationId xmlns:a16="http://schemas.microsoft.com/office/drawing/2014/main" id="{2DE73748-6835-0A47-A6C4-4CD3E89064F6}"/>
              </a:ext>
            </a:extLst>
          </p:cNvPr>
          <p:cNvPicPr preferRelativeResize="0"/>
          <p:nvPr/>
        </p:nvPicPr>
        <p:blipFill rotWithShape="1">
          <a:blip r:embed="rId3">
            <a:alphaModFix/>
          </a:blip>
          <a:srcRect l="6202" t="5456" r="6981" b="6102"/>
          <a:stretch/>
        </p:blipFill>
        <p:spPr>
          <a:xfrm>
            <a:off x="8925338" y="1919001"/>
            <a:ext cx="2955235" cy="3862132"/>
          </a:xfrm>
          <a:prstGeom prst="rect">
            <a:avLst/>
          </a:prstGeom>
          <a:noFill/>
          <a:ln>
            <a:noFill/>
          </a:ln>
        </p:spPr>
      </p:pic>
    </p:spTree>
    <p:extLst>
      <p:ext uri="{BB962C8B-B14F-4D97-AF65-F5344CB8AC3E}">
        <p14:creationId xmlns:p14="http://schemas.microsoft.com/office/powerpoint/2010/main" val="314088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C8A142-9022-4D49-A55B-A165CFE70914}"/>
              </a:ext>
            </a:extLst>
          </p:cNvPr>
          <p:cNvSpPr/>
          <p:nvPr/>
        </p:nvSpPr>
        <p:spPr>
          <a:xfrm>
            <a:off x="0" y="-2"/>
            <a:ext cx="12192000" cy="1459833"/>
          </a:xfrm>
          <a:prstGeom prst="rect">
            <a:avLst/>
          </a:prstGeom>
          <a:solidFill>
            <a:srgbClr val="F1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4F45"/>
              </a:solidFill>
            </a:endParaRPr>
          </a:p>
        </p:txBody>
      </p:sp>
      <p:sp>
        <p:nvSpPr>
          <p:cNvPr id="5" name="TextBox 4">
            <a:extLst>
              <a:ext uri="{FF2B5EF4-FFF2-40B4-BE49-F238E27FC236}">
                <a16:creationId xmlns:a16="http://schemas.microsoft.com/office/drawing/2014/main" id="{E37B7174-550D-F144-A8C4-FE32AC962DAA}"/>
              </a:ext>
            </a:extLst>
          </p:cNvPr>
          <p:cNvSpPr txBox="1"/>
          <p:nvPr/>
        </p:nvSpPr>
        <p:spPr>
          <a:xfrm>
            <a:off x="545431" y="129749"/>
            <a:ext cx="9095525" cy="1200329"/>
          </a:xfrm>
          <a:prstGeom prst="rect">
            <a:avLst/>
          </a:prstGeom>
          <a:noFill/>
        </p:spPr>
        <p:txBody>
          <a:bodyPr wrap="square" rtlCol="0">
            <a:spAutoFit/>
          </a:bodyPr>
          <a:lstStyle/>
          <a:p>
            <a:r>
              <a:rPr lang="en-US" sz="6000" i="1" spc="300" dirty="0">
                <a:solidFill>
                  <a:schemeClr val="bg1"/>
                </a:solidFill>
                <a:latin typeface="Futura Medium" panose="020B0602020204020303" pitchFamily="34" charset="-79"/>
                <a:cs typeface="Futura Medium" panose="020B0602020204020303" pitchFamily="34" charset="-79"/>
              </a:rPr>
              <a:t>ACTIVITY (PART 2)</a:t>
            </a:r>
            <a:r>
              <a:rPr lang="en-US" sz="7200" i="1" spc="300" dirty="0">
                <a:solidFill>
                  <a:schemeClr val="bg1"/>
                </a:solidFill>
                <a:latin typeface="Futura Medium" panose="020B0602020204020303" pitchFamily="34" charset="-79"/>
                <a:cs typeface="Futura Medium" panose="020B0602020204020303" pitchFamily="34" charset="-79"/>
              </a:rPr>
              <a:t>:</a:t>
            </a:r>
          </a:p>
        </p:txBody>
      </p:sp>
      <p:pic>
        <p:nvPicPr>
          <p:cNvPr id="9" name="Picture 8" descr="Logo, icon&#10;&#10;Description automatically generated">
            <a:extLst>
              <a:ext uri="{FF2B5EF4-FFF2-40B4-BE49-F238E27FC236}">
                <a16:creationId xmlns:a16="http://schemas.microsoft.com/office/drawing/2014/main" id="{F40AB8D8-EA9F-CA4F-8161-D783936641B5}"/>
              </a:ext>
            </a:extLst>
          </p:cNvPr>
          <p:cNvPicPr>
            <a:picLocks noChangeAspect="1"/>
          </p:cNvPicPr>
          <p:nvPr/>
        </p:nvPicPr>
        <p:blipFill>
          <a:blip r:embed="rId2">
            <a:alphaModFix amt="90000"/>
          </a:blip>
          <a:stretch>
            <a:fillRect/>
          </a:stretch>
        </p:blipFill>
        <p:spPr>
          <a:xfrm>
            <a:off x="10924674" y="5659242"/>
            <a:ext cx="1267325" cy="1198757"/>
          </a:xfrm>
          <a:prstGeom prst="rect">
            <a:avLst/>
          </a:prstGeom>
        </p:spPr>
      </p:pic>
      <p:pic>
        <p:nvPicPr>
          <p:cNvPr id="7" name="Google Shape;136;p19">
            <a:extLst>
              <a:ext uri="{FF2B5EF4-FFF2-40B4-BE49-F238E27FC236}">
                <a16:creationId xmlns:a16="http://schemas.microsoft.com/office/drawing/2014/main" id="{03DE8BF5-8D7A-434B-8B07-335495ECD1AC}"/>
              </a:ext>
            </a:extLst>
          </p:cNvPr>
          <p:cNvPicPr preferRelativeResize="0"/>
          <p:nvPr/>
        </p:nvPicPr>
        <p:blipFill>
          <a:blip r:embed="rId3">
            <a:alphaModFix/>
          </a:blip>
          <a:stretch>
            <a:fillRect/>
          </a:stretch>
        </p:blipFill>
        <p:spPr>
          <a:xfrm>
            <a:off x="8295336" y="1851817"/>
            <a:ext cx="3641500" cy="3807425"/>
          </a:xfrm>
          <a:prstGeom prst="rect">
            <a:avLst/>
          </a:prstGeom>
          <a:noFill/>
          <a:ln>
            <a:noFill/>
          </a:ln>
        </p:spPr>
      </p:pic>
      <p:sp>
        <p:nvSpPr>
          <p:cNvPr id="11" name="Google Shape;135;p19">
            <a:extLst>
              <a:ext uri="{FF2B5EF4-FFF2-40B4-BE49-F238E27FC236}">
                <a16:creationId xmlns:a16="http://schemas.microsoft.com/office/drawing/2014/main" id="{442F4C98-C83A-DC46-B1EB-C8BBF2722F61}"/>
              </a:ext>
            </a:extLst>
          </p:cNvPr>
          <p:cNvSpPr txBox="1">
            <a:spLocks/>
          </p:cNvSpPr>
          <p:nvPr/>
        </p:nvSpPr>
        <p:spPr>
          <a:xfrm>
            <a:off x="545431" y="1652356"/>
            <a:ext cx="7494743" cy="2442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50" indent="-342900">
              <a:lnSpc>
                <a:spcPct val="150000"/>
              </a:lnSpc>
              <a:spcBef>
                <a:spcPts val="1200"/>
              </a:spcBef>
              <a:buClr>
                <a:srgbClr val="252A55"/>
              </a:buClr>
              <a:buSzPts val="1500"/>
              <a:buFont typeface="Wingdings" pitchFamily="2" charset="2"/>
              <a:buChar char="§"/>
            </a:pPr>
            <a:r>
              <a:rPr lang="en-US" sz="2400" dirty="0">
                <a:solidFill>
                  <a:srgbClr val="252A55"/>
                </a:solidFill>
                <a:latin typeface="Avenir Light" panose="020B0402020203020204" pitchFamily="34" charset="77"/>
                <a:cs typeface="Arial"/>
                <a:sym typeface="Arial"/>
              </a:rPr>
              <a:t>Use the “Post-It” notes to “post” your comments.</a:t>
            </a:r>
          </a:p>
          <a:p>
            <a:pPr marL="476250" indent="-342900">
              <a:lnSpc>
                <a:spcPct val="150000"/>
              </a:lnSpc>
              <a:spcBef>
                <a:spcPts val="0"/>
              </a:spcBef>
              <a:buClr>
                <a:srgbClr val="252A55"/>
              </a:buClr>
              <a:buSzPts val="1500"/>
              <a:buFont typeface="Wingdings" pitchFamily="2" charset="2"/>
              <a:buChar char="§"/>
            </a:pPr>
            <a:r>
              <a:rPr lang="en-US" sz="2400" dirty="0">
                <a:solidFill>
                  <a:srgbClr val="252A55"/>
                </a:solidFill>
                <a:latin typeface="Avenir Light" panose="020B0402020203020204" pitchFamily="34" charset="77"/>
                <a:cs typeface="Arial"/>
                <a:sym typeface="Arial"/>
              </a:rPr>
              <a:t>Take 5-10 minutes to look at, read, reflect, and comment on each post.</a:t>
            </a:r>
          </a:p>
          <a:p>
            <a:pPr marL="476250" indent="-342900">
              <a:lnSpc>
                <a:spcPct val="150000"/>
              </a:lnSpc>
              <a:spcBef>
                <a:spcPts val="0"/>
              </a:spcBef>
              <a:buClr>
                <a:srgbClr val="252A55"/>
              </a:buClr>
              <a:buSzPts val="1500"/>
              <a:buFont typeface="Wingdings" pitchFamily="2" charset="2"/>
              <a:buChar char="§"/>
            </a:pPr>
            <a:r>
              <a:rPr lang="en-US" sz="2400" dirty="0">
                <a:solidFill>
                  <a:srgbClr val="252A55"/>
                </a:solidFill>
                <a:latin typeface="Avenir Light" panose="020B0402020203020204" pitchFamily="34" charset="77"/>
                <a:cs typeface="Arial"/>
                <a:sym typeface="Arial"/>
              </a:rPr>
              <a:t>Do this silently (this is not an activity for discussion).</a:t>
            </a:r>
          </a:p>
          <a:p>
            <a:pPr marL="476250" indent="-342900">
              <a:lnSpc>
                <a:spcPct val="150000"/>
              </a:lnSpc>
              <a:spcBef>
                <a:spcPts val="0"/>
              </a:spcBef>
              <a:buClr>
                <a:srgbClr val="252A55"/>
              </a:buClr>
              <a:buSzPts val="1500"/>
              <a:buFont typeface="Wingdings" pitchFamily="2" charset="2"/>
              <a:buChar char="§"/>
            </a:pPr>
            <a:r>
              <a:rPr lang="en-US" sz="2400" dirty="0">
                <a:solidFill>
                  <a:srgbClr val="252A55"/>
                </a:solidFill>
                <a:latin typeface="Avenir Light" panose="020B0402020203020204" pitchFamily="34" charset="77"/>
                <a:cs typeface="Arial"/>
                <a:sym typeface="Arial"/>
              </a:rPr>
              <a:t>Look at and read each post thoroughly.</a:t>
            </a:r>
          </a:p>
          <a:p>
            <a:pPr marL="476250" indent="-342900">
              <a:lnSpc>
                <a:spcPct val="150000"/>
              </a:lnSpc>
              <a:spcBef>
                <a:spcPts val="0"/>
              </a:spcBef>
              <a:buClr>
                <a:srgbClr val="252A55"/>
              </a:buClr>
              <a:buSzPts val="1500"/>
              <a:buFont typeface="Wingdings" pitchFamily="2" charset="2"/>
              <a:buChar char="§"/>
            </a:pPr>
            <a:r>
              <a:rPr lang="en-US" sz="2400" dirty="0">
                <a:solidFill>
                  <a:srgbClr val="252A55"/>
                </a:solidFill>
                <a:latin typeface="Avenir Light" panose="020B0402020203020204" pitchFamily="34" charset="77"/>
                <a:cs typeface="Arial"/>
                <a:sym typeface="Arial"/>
              </a:rPr>
              <a:t>Read and respond to any previous comments.</a:t>
            </a:r>
          </a:p>
          <a:p>
            <a:pPr marL="457200" indent="0">
              <a:spcBef>
                <a:spcPts val="1200"/>
              </a:spcBef>
              <a:buFont typeface="Arial" panose="020B0604020202020204" pitchFamily="34" charset="0"/>
              <a:buNone/>
            </a:pPr>
            <a:endParaRPr lang="en-US" sz="2400" dirty="0">
              <a:solidFill>
                <a:srgbClr val="252A55"/>
              </a:solidFill>
              <a:latin typeface="Avenir Light" panose="020B0402020203020204" pitchFamily="34" charset="77"/>
              <a:cs typeface="Arial"/>
              <a:sym typeface="Arial"/>
            </a:endParaRPr>
          </a:p>
          <a:p>
            <a:pPr marL="457200" indent="0">
              <a:spcBef>
                <a:spcPts val="1200"/>
              </a:spcBef>
              <a:buFont typeface="Arial" panose="020B0604020202020204" pitchFamily="34" charset="0"/>
              <a:buNone/>
            </a:pPr>
            <a:endParaRPr lang="en-US" sz="2400" dirty="0">
              <a:solidFill>
                <a:srgbClr val="252A55"/>
              </a:solidFill>
              <a:latin typeface="Avenir Light" panose="020B0402020203020204" pitchFamily="34" charset="77"/>
              <a:cs typeface="Arial"/>
              <a:sym typeface="Arial"/>
            </a:endParaRPr>
          </a:p>
          <a:p>
            <a:pPr marL="0" indent="0">
              <a:spcBef>
                <a:spcPts val="1200"/>
              </a:spcBef>
              <a:spcAft>
                <a:spcPts val="1600"/>
              </a:spcAft>
              <a:buFont typeface="Arial" panose="020B0604020202020204" pitchFamily="34" charset="0"/>
              <a:buNone/>
            </a:pPr>
            <a:endParaRPr lang="en-US" dirty="0"/>
          </a:p>
        </p:txBody>
      </p:sp>
    </p:spTree>
    <p:extLst>
      <p:ext uri="{BB962C8B-B14F-4D97-AF65-F5344CB8AC3E}">
        <p14:creationId xmlns:p14="http://schemas.microsoft.com/office/powerpoint/2010/main" val="324797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604</TotalTime>
  <Words>327</Words>
  <Application>Microsoft Macintosh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 Light</vt:lpstr>
      <vt:lpstr>Calibri</vt:lpstr>
      <vt:lpstr>Calibri Light</vt:lpstr>
      <vt:lpstr>Futura Medium</vt:lpstr>
      <vt:lpstr>Lato</vt:lpstr>
      <vt:lpstr>Wingdings</vt:lpstr>
      <vt:lpstr>Office Theme</vt:lpstr>
      <vt:lpstr>COMMENTING RESPECTFULLY</vt:lpstr>
      <vt:lpstr>PowerPoint Presentation</vt:lpstr>
      <vt:lpstr>PowerPoint Presentation</vt:lpstr>
      <vt:lpstr>Treats others with respect. Seeks to understand before commenting. Celebrates another's accomplishments. Uses appropriate language. Comments positively, without criticism. If they disagree, they politely state their perspective. Asks questions with the hope of continuing a conversation and deepening thinking. Triple checks before submitting any comment and asks themselves: Would you be happy to have your mother read this? What about your teacher?  </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De-’Tech’-Tive-Work</dc:title>
  <dc:creator>Microsoft Office User</dc:creator>
  <cp:lastModifiedBy>Diana</cp:lastModifiedBy>
  <cp:revision>34</cp:revision>
  <dcterms:created xsi:type="dcterms:W3CDTF">2021-05-14T20:51:06Z</dcterms:created>
  <dcterms:modified xsi:type="dcterms:W3CDTF">2021-07-12T17:25:51Z</dcterms:modified>
</cp:coreProperties>
</file>