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85" r:id="rId2"/>
    <p:sldId id="303" r:id="rId3"/>
    <p:sldId id="304" r:id="rId4"/>
    <p:sldId id="276" r:id="rId5"/>
    <p:sldId id="320" r:id="rId6"/>
    <p:sldId id="322" r:id="rId7"/>
    <p:sldId id="259" r:id="rId8"/>
    <p:sldId id="262" r:id="rId9"/>
    <p:sldId id="32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4F45"/>
    <a:srgbClr val="252A55"/>
    <a:srgbClr val="93CDFF"/>
    <a:srgbClr val="F66351"/>
    <a:srgbClr val="E3C837"/>
    <a:srgbClr val="F69B49"/>
    <a:srgbClr val="1589FF"/>
    <a:srgbClr val="A5C5FF"/>
    <a:srgbClr val="FFF8F2"/>
    <a:srgbClr val="FBF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1"/>
    <p:restoredTop sz="96327"/>
  </p:normalViewPr>
  <p:slideViewPr>
    <p:cSldViewPr snapToGrid="0" snapToObjects="1">
      <p:cViewPr varScale="1">
        <p:scale>
          <a:sx n="128" d="100"/>
          <a:sy n="128"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F1152-7654-B648-B8E9-4448E758AA78}" type="datetimeFigureOut">
              <a:rPr lang="en-US" smtClean="0"/>
              <a:t>5/7/22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8D329-C021-8745-91AC-5CB37615EF8C}" type="slidenum">
              <a:rPr lang="en-US" smtClean="0"/>
              <a:t>‹#›</a:t>
            </a:fld>
            <a:endParaRPr lang="en-US"/>
          </a:p>
        </p:txBody>
      </p:sp>
    </p:spTree>
    <p:extLst>
      <p:ext uri="{BB962C8B-B14F-4D97-AF65-F5344CB8AC3E}">
        <p14:creationId xmlns:p14="http://schemas.microsoft.com/office/powerpoint/2010/main" val="101397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DC25-D7F5-BF45-9506-AE3D75AE3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1BF445-28A7-3947-84F7-98CF7A6DD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FE3CF-D63D-284A-981B-76190B47FDAF}"/>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5" name="Footer Placeholder 4">
            <a:extLst>
              <a:ext uri="{FF2B5EF4-FFF2-40B4-BE49-F238E27FC236}">
                <a16:creationId xmlns:a16="http://schemas.microsoft.com/office/drawing/2014/main" id="{62A36C86-CC87-B74C-B679-05EAECAE0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1E932-D263-0848-99B3-BEB58B47D18D}"/>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405032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A765-8542-8C4D-85E0-0C25FBD026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DD049-86EF-D94C-94FA-1ABF925E0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779F3-6B85-4F45-AD36-FEA0B495F011}"/>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5" name="Footer Placeholder 4">
            <a:extLst>
              <a:ext uri="{FF2B5EF4-FFF2-40B4-BE49-F238E27FC236}">
                <a16:creationId xmlns:a16="http://schemas.microsoft.com/office/drawing/2014/main" id="{046660CF-1783-1745-9666-FE6862B06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4577F-F65F-364A-B799-3BF68267A1C0}"/>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338952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802AB-5511-2F40-A377-65A542846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C088A-4E01-194D-9EB2-2BF8BE267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53F4C-6C1B-0442-B03E-264B4575126D}"/>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5" name="Footer Placeholder 4">
            <a:extLst>
              <a:ext uri="{FF2B5EF4-FFF2-40B4-BE49-F238E27FC236}">
                <a16:creationId xmlns:a16="http://schemas.microsoft.com/office/drawing/2014/main" id="{AFA315DA-556D-A54D-81A0-1CFF6566E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6B5A6-6D79-974D-A8DE-2B634DAA7E29}"/>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328779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A762-F7F9-6B41-9A6C-131439CE8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640D9-C37F-B345-B60E-D31422192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76CAE-BC4D-AC41-A70F-82EEF41F7C63}"/>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5" name="Footer Placeholder 4">
            <a:extLst>
              <a:ext uri="{FF2B5EF4-FFF2-40B4-BE49-F238E27FC236}">
                <a16:creationId xmlns:a16="http://schemas.microsoft.com/office/drawing/2014/main" id="{93CD6C02-11C1-1344-9FB9-668EC6A14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59FF5-1A8E-DB4B-9865-DE56C3ABD0E6}"/>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40380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A2CA-A0FB-D54D-BA4A-00C7C0B83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BE2A4E-898C-DD4E-B880-D36500DFC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F32A4-AA87-3444-9B69-7AA2FB288F74}"/>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5" name="Footer Placeholder 4">
            <a:extLst>
              <a:ext uri="{FF2B5EF4-FFF2-40B4-BE49-F238E27FC236}">
                <a16:creationId xmlns:a16="http://schemas.microsoft.com/office/drawing/2014/main" id="{6E73B231-86E1-E54D-8E54-D3F41C858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8F78E-1470-6648-B1AD-31CFACB3B80D}"/>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11813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7814-2184-2E40-BE9E-D01294062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451A1-630E-1947-97FC-035B8EDB3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10ED2A-7B93-4640-B15F-5024E6569A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0D3C8-C92F-7C47-A25B-56DEEC97B357}"/>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6" name="Footer Placeholder 5">
            <a:extLst>
              <a:ext uri="{FF2B5EF4-FFF2-40B4-BE49-F238E27FC236}">
                <a16:creationId xmlns:a16="http://schemas.microsoft.com/office/drawing/2014/main" id="{AFD7C1E0-3F4C-D449-ADE2-0617EF68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5981A-3AD8-674B-AE10-D87E305CBFD9}"/>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142631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5F79-D786-CA4C-A015-73A581C32B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C7AC5-E51C-0440-B0FB-94784C3A1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3116DB-E17E-F343-BD8D-7C086C469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B576F-EBCA-0D48-AEDE-F6EB0C251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4FAA5-E70B-9F43-95DC-0646A7657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BEB471-C742-1B4A-907E-340F26A0D95E}"/>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8" name="Footer Placeholder 7">
            <a:extLst>
              <a:ext uri="{FF2B5EF4-FFF2-40B4-BE49-F238E27FC236}">
                <a16:creationId xmlns:a16="http://schemas.microsoft.com/office/drawing/2014/main" id="{9F63EDCC-4986-0C44-B286-405999654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FB4039-566C-1746-81EE-055F20CCF3F0}"/>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7634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4ACB-CCBD-4546-9145-72FBC271A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C42F6-651B-744B-A2D3-BF15A02ED51E}"/>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4" name="Footer Placeholder 3">
            <a:extLst>
              <a:ext uri="{FF2B5EF4-FFF2-40B4-BE49-F238E27FC236}">
                <a16:creationId xmlns:a16="http://schemas.microsoft.com/office/drawing/2014/main" id="{6F120A83-CDF7-AF40-96F2-A5F1B3C84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EB893-1088-AE4C-8790-2F991469C900}"/>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15858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558C7-AFC6-E243-AC97-9C73D628F2A0}"/>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3" name="Footer Placeholder 2">
            <a:extLst>
              <a:ext uri="{FF2B5EF4-FFF2-40B4-BE49-F238E27FC236}">
                <a16:creationId xmlns:a16="http://schemas.microsoft.com/office/drawing/2014/main" id="{2BB0EAC8-E62F-AD41-A188-C0A6D29094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522479-FBD6-F245-BD13-C83E2B592D78}"/>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87253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9088-978D-5445-8F2E-36A74A32D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39C574-5F4D-C44D-8985-A4C7CCD7D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3FDC1-E1AA-484A-9852-85AD0D702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C741E-D88C-934C-A7BD-D4782ACF8F59}"/>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6" name="Footer Placeholder 5">
            <a:extLst>
              <a:ext uri="{FF2B5EF4-FFF2-40B4-BE49-F238E27FC236}">
                <a16:creationId xmlns:a16="http://schemas.microsoft.com/office/drawing/2014/main" id="{247458E7-E42A-E242-A5F2-059099396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C9EDB-3501-774A-A910-2CB29C77E959}"/>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32402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24E9-9497-C14C-9490-1419A73D0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38003-FEC0-BC41-AE03-DFB5DB465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1ACD9E-EA18-8441-A145-1F0E1FA5E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040D5-9DD2-224A-8348-90B70C4C5DFC}"/>
              </a:ext>
            </a:extLst>
          </p:cNvPr>
          <p:cNvSpPr>
            <a:spLocks noGrp="1"/>
          </p:cNvSpPr>
          <p:nvPr>
            <p:ph type="dt" sz="half" idx="10"/>
          </p:nvPr>
        </p:nvSpPr>
        <p:spPr/>
        <p:txBody>
          <a:bodyPr/>
          <a:lstStyle/>
          <a:p>
            <a:fld id="{9B8B81A9-939B-F242-88FD-94EDF234910C}" type="datetimeFigureOut">
              <a:rPr lang="en-US" smtClean="0"/>
              <a:t>5/7/22</a:t>
            </a:fld>
            <a:endParaRPr lang="en-US"/>
          </a:p>
        </p:txBody>
      </p:sp>
      <p:sp>
        <p:nvSpPr>
          <p:cNvPr id="6" name="Footer Placeholder 5">
            <a:extLst>
              <a:ext uri="{FF2B5EF4-FFF2-40B4-BE49-F238E27FC236}">
                <a16:creationId xmlns:a16="http://schemas.microsoft.com/office/drawing/2014/main" id="{7372C0F9-BC63-204B-B975-6CFFB5558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333DC-6C95-6E46-B7E1-C88C72ED4201}"/>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91175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DABA3-A2A8-454E-8CDE-BA1BCFE90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BAC92-1786-B24D-8F0F-D7E5529DC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AA8E1-AE62-C84B-B3C5-8712384BA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B81A9-939B-F242-88FD-94EDF234910C}" type="datetimeFigureOut">
              <a:rPr lang="en-US" smtClean="0"/>
              <a:t>5/7/22</a:t>
            </a:fld>
            <a:endParaRPr lang="en-US"/>
          </a:p>
        </p:txBody>
      </p:sp>
      <p:sp>
        <p:nvSpPr>
          <p:cNvPr id="5" name="Footer Placeholder 4">
            <a:extLst>
              <a:ext uri="{FF2B5EF4-FFF2-40B4-BE49-F238E27FC236}">
                <a16:creationId xmlns:a16="http://schemas.microsoft.com/office/drawing/2014/main" id="{B18D2666-5DF5-D34C-8381-AD0898F50F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CDDCC-2E76-7542-9599-68787C1A6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1EF0E-F1F8-6848-B67A-B4CED8B3412E}" type="slidenum">
              <a:rPr lang="en-US" smtClean="0"/>
              <a:t>‹#›</a:t>
            </a:fld>
            <a:endParaRPr lang="en-US"/>
          </a:p>
        </p:txBody>
      </p:sp>
    </p:spTree>
    <p:extLst>
      <p:ext uri="{BB962C8B-B14F-4D97-AF65-F5344CB8AC3E}">
        <p14:creationId xmlns:p14="http://schemas.microsoft.com/office/powerpoint/2010/main" val="2453750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thedailybeast.com/instagram-reverses-fact-check-of-digital-photo-that-sparked-uproar"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635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6570AD-2830-1240-8942-AE553306A872}"/>
              </a:ext>
            </a:extLst>
          </p:cNvPr>
          <p:cNvSpPr/>
          <p:nvPr/>
        </p:nvSpPr>
        <p:spPr>
          <a:xfrm>
            <a:off x="0" y="0"/>
            <a:ext cx="12192000" cy="77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hape&#10;&#10;Description automatically generated">
            <a:extLst>
              <a:ext uri="{FF2B5EF4-FFF2-40B4-BE49-F238E27FC236}">
                <a16:creationId xmlns:a16="http://schemas.microsoft.com/office/drawing/2014/main" id="{837295B7-4730-A74D-A932-8B5BBEF875C2}"/>
              </a:ext>
            </a:extLst>
          </p:cNvPr>
          <p:cNvPicPr>
            <a:picLocks noChangeAspect="1"/>
          </p:cNvPicPr>
          <p:nvPr/>
        </p:nvPicPr>
        <p:blipFill>
          <a:blip r:embed="rId2"/>
          <a:stretch>
            <a:fillRect/>
          </a:stretch>
        </p:blipFill>
        <p:spPr>
          <a:xfrm>
            <a:off x="120422" y="800852"/>
            <a:ext cx="11951156" cy="5954071"/>
          </a:xfrm>
          <a:prstGeom prst="rect">
            <a:avLst/>
          </a:prstGeom>
        </p:spPr>
      </p:pic>
      <p:sp>
        <p:nvSpPr>
          <p:cNvPr id="4" name="Google Shape;86;p13">
            <a:extLst>
              <a:ext uri="{FF2B5EF4-FFF2-40B4-BE49-F238E27FC236}">
                <a16:creationId xmlns:a16="http://schemas.microsoft.com/office/drawing/2014/main" id="{2A65802E-7BC0-9543-9AB6-1D954C43BE34}"/>
              </a:ext>
            </a:extLst>
          </p:cNvPr>
          <p:cNvSpPr txBox="1">
            <a:spLocks noGrp="1"/>
          </p:cNvSpPr>
          <p:nvPr>
            <p:ph type="ctrTitle"/>
          </p:nvPr>
        </p:nvSpPr>
        <p:spPr>
          <a:xfrm>
            <a:off x="4984955" y="2326106"/>
            <a:ext cx="3948030" cy="1401262"/>
          </a:xfrm>
          <a:prstGeom prst="rect">
            <a:avLst/>
          </a:prstGeom>
        </p:spPr>
        <p:txBody>
          <a:bodyPr spcFirstLastPara="1" wrap="square" lIns="91425" tIns="91425" rIns="91425" bIns="91425" anchor="t" anchorCtr="0">
            <a:noAutofit/>
          </a:bodyPr>
          <a:lstStyle/>
          <a:p>
            <a:pPr lvl="0" algn="l">
              <a:lnSpc>
                <a:spcPct val="100000"/>
              </a:lnSpc>
              <a:spcBef>
                <a:spcPts val="0"/>
              </a:spcBef>
            </a:pPr>
            <a:r>
              <a:rPr lang="en-US" sz="3600" dirty="0">
                <a:solidFill>
                  <a:srgbClr val="252A55"/>
                </a:solidFill>
                <a:latin typeface="Futura Medium" panose="020B0602020204020303" pitchFamily="34" charset="-79"/>
                <a:cs typeface="Futura Medium" panose="020B0602020204020303" pitchFamily="34" charset="-79"/>
              </a:rPr>
              <a:t>WHEN FACETUNE GOES TOO FAR</a:t>
            </a:r>
          </a:p>
        </p:txBody>
      </p:sp>
      <p:pic>
        <p:nvPicPr>
          <p:cNvPr id="5" name="Google Shape;88;p13">
            <a:extLst>
              <a:ext uri="{FF2B5EF4-FFF2-40B4-BE49-F238E27FC236}">
                <a16:creationId xmlns:a16="http://schemas.microsoft.com/office/drawing/2014/main" id="{74F2B45C-172E-9846-8A46-A1BF66B7AAD7}"/>
              </a:ext>
            </a:extLst>
          </p:cNvPr>
          <p:cNvPicPr preferRelativeResize="0"/>
          <p:nvPr/>
        </p:nvPicPr>
        <p:blipFill>
          <a:blip r:embed="rId3">
            <a:alphaModFix/>
          </a:blip>
          <a:stretch>
            <a:fillRect/>
          </a:stretch>
        </p:blipFill>
        <p:spPr>
          <a:xfrm>
            <a:off x="3049138" y="1690941"/>
            <a:ext cx="2321637" cy="2671592"/>
          </a:xfrm>
          <a:prstGeom prst="rect">
            <a:avLst/>
          </a:prstGeom>
          <a:noFill/>
          <a:ln>
            <a:noFill/>
          </a:ln>
        </p:spPr>
      </p:pic>
      <p:pic>
        <p:nvPicPr>
          <p:cNvPr id="10" name="Picture 9" descr="Logo&#10;&#10;Description automatically generated">
            <a:extLst>
              <a:ext uri="{FF2B5EF4-FFF2-40B4-BE49-F238E27FC236}">
                <a16:creationId xmlns:a16="http://schemas.microsoft.com/office/drawing/2014/main" id="{39505AC9-3ABC-F74D-AEEA-8AEDA1E81F8C}"/>
              </a:ext>
            </a:extLst>
          </p:cNvPr>
          <p:cNvPicPr>
            <a:picLocks noChangeAspect="1"/>
          </p:cNvPicPr>
          <p:nvPr/>
        </p:nvPicPr>
        <p:blipFill>
          <a:blip r:embed="rId4"/>
          <a:stretch>
            <a:fillRect/>
          </a:stretch>
        </p:blipFill>
        <p:spPr>
          <a:xfrm>
            <a:off x="120422" y="103077"/>
            <a:ext cx="3299972" cy="727788"/>
          </a:xfrm>
          <a:prstGeom prst="rect">
            <a:avLst/>
          </a:prstGeom>
        </p:spPr>
      </p:pic>
      <p:sp>
        <p:nvSpPr>
          <p:cNvPr id="12" name="Google Shape;87;p13">
            <a:extLst>
              <a:ext uri="{FF2B5EF4-FFF2-40B4-BE49-F238E27FC236}">
                <a16:creationId xmlns:a16="http://schemas.microsoft.com/office/drawing/2014/main" id="{621F3337-E963-394D-80D9-CFBA1DD10B7B}"/>
              </a:ext>
            </a:extLst>
          </p:cNvPr>
          <p:cNvSpPr txBox="1">
            <a:spLocks noGrp="1"/>
          </p:cNvSpPr>
          <p:nvPr>
            <p:ph type="subTitle" idx="1"/>
          </p:nvPr>
        </p:nvSpPr>
        <p:spPr>
          <a:xfrm>
            <a:off x="4078378" y="-555630"/>
            <a:ext cx="7993200" cy="1038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b="1" dirty="0"/>
          </a:p>
          <a:p>
            <a:pPr marL="0" lvl="0" indent="0" algn="r" rtl="0">
              <a:spcBef>
                <a:spcPts val="0"/>
              </a:spcBef>
              <a:spcAft>
                <a:spcPts val="0"/>
              </a:spcAft>
              <a:buNone/>
            </a:pPr>
            <a:endParaRPr sz="1800" b="1" dirty="0">
              <a:solidFill>
                <a:srgbClr val="0A3EBC"/>
              </a:solidFill>
            </a:endParaRPr>
          </a:p>
          <a:p>
            <a:pPr lvl="0" algn="r">
              <a:lnSpc>
                <a:spcPct val="100000"/>
              </a:lnSpc>
              <a:spcBef>
                <a:spcPts val="0"/>
              </a:spcBef>
            </a:pPr>
            <a:r>
              <a:rPr lang="en-US" sz="2000" dirty="0">
                <a:solidFill>
                  <a:srgbClr val="252A55"/>
                </a:solidFill>
                <a:latin typeface="Avenir Light" panose="020B0402020203020204" pitchFamily="34" charset="77"/>
                <a:cs typeface="Futura Medium" panose="020B0602020204020303" pitchFamily="34" charset="-79"/>
              </a:rPr>
              <a:t>Level 3: Media Literacy for Positive Participation</a:t>
            </a:r>
          </a:p>
          <a:p>
            <a:pPr marL="0" lvl="0" indent="0" algn="r" rtl="0">
              <a:lnSpc>
                <a:spcPct val="100000"/>
              </a:lnSpc>
              <a:spcBef>
                <a:spcPts val="0"/>
              </a:spcBef>
              <a:spcAft>
                <a:spcPts val="0"/>
              </a:spcAft>
              <a:buNone/>
            </a:pPr>
            <a:r>
              <a:rPr lang="en" sz="2000" dirty="0">
                <a:solidFill>
                  <a:srgbClr val="252A55"/>
                </a:solidFill>
                <a:latin typeface="Avenir Light" panose="020B0402020203020204" pitchFamily="34" charset="77"/>
                <a:cs typeface="Futura Medium" panose="020B0602020204020303" pitchFamily="34" charset="-79"/>
              </a:rPr>
              <a:t>Lesson 16</a:t>
            </a:r>
            <a:endParaRPr dirty="0"/>
          </a:p>
        </p:txBody>
      </p:sp>
    </p:spTree>
    <p:extLst>
      <p:ext uri="{BB962C8B-B14F-4D97-AF65-F5344CB8AC3E}">
        <p14:creationId xmlns:p14="http://schemas.microsoft.com/office/powerpoint/2010/main" val="374788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C8A142-9022-4D49-A55B-A165CFE7091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4F45"/>
              </a:solidFill>
            </a:endParaRPr>
          </a:p>
        </p:txBody>
      </p:sp>
      <p:sp>
        <p:nvSpPr>
          <p:cNvPr id="5" name="TextBox 4">
            <a:extLst>
              <a:ext uri="{FF2B5EF4-FFF2-40B4-BE49-F238E27FC236}">
                <a16:creationId xmlns:a16="http://schemas.microsoft.com/office/drawing/2014/main" id="{E37B7174-550D-F144-A8C4-FE32AC962DAA}"/>
              </a:ext>
            </a:extLst>
          </p:cNvPr>
          <p:cNvSpPr txBox="1"/>
          <p:nvPr/>
        </p:nvSpPr>
        <p:spPr>
          <a:xfrm>
            <a:off x="545432" y="129749"/>
            <a:ext cx="6416842" cy="1200329"/>
          </a:xfrm>
          <a:prstGeom prst="rect">
            <a:avLst/>
          </a:prstGeom>
          <a:noFill/>
        </p:spPr>
        <p:txBody>
          <a:bodyPr wrap="square" rtlCol="0">
            <a:spAutoFit/>
          </a:bodyPr>
          <a:lstStyle/>
          <a:p>
            <a:r>
              <a:rPr lang="en-US" sz="6000" i="1" spc="300" dirty="0">
                <a:solidFill>
                  <a:schemeClr val="bg1"/>
                </a:solidFill>
                <a:latin typeface="Futura Medium" panose="020B0602020204020303" pitchFamily="34" charset="-79"/>
                <a:cs typeface="Futura Medium" panose="020B0602020204020303" pitchFamily="34" charset="-79"/>
              </a:rPr>
              <a:t>DISCUSS</a:t>
            </a:r>
            <a:r>
              <a:rPr lang="en-US" sz="7200" i="1" spc="300" dirty="0">
                <a:solidFill>
                  <a:schemeClr val="bg1"/>
                </a:solidFill>
                <a:latin typeface="Futura Medium" panose="020B0602020204020303" pitchFamily="34" charset="-79"/>
                <a:cs typeface="Futura Medium" panose="020B0602020204020303" pitchFamily="34" charset="-79"/>
              </a:rPr>
              <a:t>:</a:t>
            </a:r>
          </a:p>
        </p:txBody>
      </p:sp>
      <p:pic>
        <p:nvPicPr>
          <p:cNvPr id="10" name="Picture 9" descr="Logo, icon&#10;&#10;Description automatically generated">
            <a:extLst>
              <a:ext uri="{FF2B5EF4-FFF2-40B4-BE49-F238E27FC236}">
                <a16:creationId xmlns:a16="http://schemas.microsoft.com/office/drawing/2014/main" id="{1DDE88E5-D09E-AB40-AD8F-48342BF8864C}"/>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7" name="Google Shape;135;p20">
            <a:extLst>
              <a:ext uri="{FF2B5EF4-FFF2-40B4-BE49-F238E27FC236}">
                <a16:creationId xmlns:a16="http://schemas.microsoft.com/office/drawing/2014/main" id="{CF06F627-4B3D-434D-97D4-6CBA5E87C977}"/>
              </a:ext>
            </a:extLst>
          </p:cNvPr>
          <p:cNvSpPr txBox="1"/>
          <p:nvPr/>
        </p:nvSpPr>
        <p:spPr>
          <a:xfrm>
            <a:off x="304801" y="1795890"/>
            <a:ext cx="11383107" cy="4955172"/>
          </a:xfrm>
          <a:prstGeom prst="rect">
            <a:avLst/>
          </a:prstGeom>
          <a:noFill/>
          <a:ln>
            <a:noFill/>
          </a:ln>
        </p:spPr>
        <p:txBody>
          <a:bodyPr spcFirstLastPara="1" wrap="square" lIns="91425" tIns="91425" rIns="91425" bIns="91425" anchor="t" anchorCtr="0">
            <a:spAutoFit/>
          </a:bodyPr>
          <a:lstStyle/>
          <a:p>
            <a:r>
              <a:rPr lang="en-US" sz="3200" dirty="0">
                <a:solidFill>
                  <a:srgbClr val="252A55"/>
                </a:solidFill>
                <a:latin typeface="Avenir Light" panose="020B0402020203020204" pitchFamily="34" charset="77"/>
                <a:cs typeface="Arial"/>
              </a:rPr>
              <a:t>How did you answer these questions from your previous lesson?</a:t>
            </a:r>
          </a:p>
          <a:p>
            <a:endParaRPr lang="en-US" sz="3600" dirty="0">
              <a:solidFill>
                <a:srgbClr val="252A55"/>
              </a:solidFill>
              <a:latin typeface="Avenir Light" panose="020B0402020203020204" pitchFamily="34" charset="77"/>
              <a:cs typeface="Arial"/>
            </a:endParaRPr>
          </a:p>
          <a:p>
            <a:pPr marL="571500" indent="-571500">
              <a:buFont typeface="Wingdings" pitchFamily="2" charset="2"/>
              <a:buChar char="§"/>
            </a:pPr>
            <a:r>
              <a:rPr lang="en-US" sz="2400" dirty="0">
                <a:solidFill>
                  <a:srgbClr val="252A55"/>
                </a:solidFill>
                <a:latin typeface="Avenir Light" panose="020B0402020203020204" pitchFamily="34" charset="77"/>
                <a:cs typeface="Arial"/>
              </a:rPr>
              <a:t>Do you think Instagram should have flagged that particular image as “false”? Why or why not?</a:t>
            </a:r>
          </a:p>
          <a:p>
            <a:pPr marL="571500" indent="-571500">
              <a:buFont typeface="Wingdings" pitchFamily="2" charset="2"/>
              <a:buChar char="§"/>
            </a:pPr>
            <a:endParaRPr lang="en-US" sz="2400" dirty="0">
              <a:solidFill>
                <a:srgbClr val="252A55"/>
              </a:solidFill>
              <a:latin typeface="Avenir Light" panose="020B0402020203020204" pitchFamily="34" charset="77"/>
              <a:cs typeface="Arial"/>
            </a:endParaRPr>
          </a:p>
          <a:p>
            <a:pPr marL="571500" indent="-571500">
              <a:buFont typeface="Wingdings" pitchFamily="2" charset="2"/>
              <a:buChar char="§"/>
            </a:pPr>
            <a:r>
              <a:rPr lang="en-US" sz="2400" dirty="0">
                <a:solidFill>
                  <a:srgbClr val="252A55"/>
                </a:solidFill>
                <a:latin typeface="Avenir Light" panose="020B0402020203020204" pitchFamily="34" charset="77"/>
                <a:cs typeface="Arial"/>
              </a:rPr>
              <a:t>In general, do you think Instagram is doing the right thing flagging false information? Explain.</a:t>
            </a:r>
          </a:p>
          <a:p>
            <a:pPr marL="571500" indent="-571500">
              <a:buFont typeface="Wingdings" pitchFamily="2" charset="2"/>
              <a:buChar char="§"/>
            </a:pPr>
            <a:endParaRPr lang="en-US" sz="2400" dirty="0">
              <a:solidFill>
                <a:srgbClr val="252A55"/>
              </a:solidFill>
              <a:latin typeface="Avenir Light" panose="020B0402020203020204" pitchFamily="34" charset="77"/>
              <a:cs typeface="Arial"/>
            </a:endParaRPr>
          </a:p>
          <a:p>
            <a:pPr marL="571500" indent="-571500">
              <a:buFont typeface="Wingdings" pitchFamily="2" charset="2"/>
              <a:buChar char="§"/>
            </a:pPr>
            <a:r>
              <a:rPr lang="en-US" sz="2400" dirty="0">
                <a:solidFill>
                  <a:srgbClr val="252A55"/>
                </a:solidFill>
                <a:latin typeface="Avenir Light" panose="020B0402020203020204" pitchFamily="34" charset="77"/>
                <a:cs typeface="Arial"/>
              </a:rPr>
              <a:t>If you worked at a social media company, what would your criteria be for alerting users to false information?</a:t>
            </a:r>
          </a:p>
          <a:p>
            <a:pPr marL="0" lvl="0" indent="0" algn="l" rtl="0">
              <a:spcBef>
                <a:spcPts val="0"/>
              </a:spcBef>
              <a:spcAft>
                <a:spcPts val="0"/>
              </a:spcAft>
              <a:buNone/>
            </a:pPr>
            <a:endParaRPr dirty="0">
              <a:latin typeface="Lato"/>
              <a:ea typeface="Lato"/>
              <a:cs typeface="Lato"/>
              <a:sym typeface="Lato"/>
            </a:endParaRPr>
          </a:p>
        </p:txBody>
      </p:sp>
    </p:spTree>
    <p:extLst>
      <p:ext uri="{BB962C8B-B14F-4D97-AF65-F5344CB8AC3E}">
        <p14:creationId xmlns:p14="http://schemas.microsoft.com/office/powerpoint/2010/main" val="86836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silhouette&#10;&#10;Description automatically generated">
            <a:extLst>
              <a:ext uri="{FF2B5EF4-FFF2-40B4-BE49-F238E27FC236}">
                <a16:creationId xmlns:a16="http://schemas.microsoft.com/office/drawing/2014/main" id="{0ED5ACF7-8D70-E24F-BED3-DCD1A2BC038B}"/>
              </a:ext>
            </a:extLst>
          </p:cNvPr>
          <p:cNvPicPr>
            <a:picLocks noChangeAspect="1"/>
          </p:cNvPicPr>
          <p:nvPr/>
        </p:nvPicPr>
        <p:blipFill>
          <a:blip r:embed="rId2"/>
          <a:stretch>
            <a:fillRect/>
          </a:stretch>
        </p:blipFill>
        <p:spPr>
          <a:xfrm>
            <a:off x="5116827" y="-966024"/>
            <a:ext cx="6969354" cy="4769076"/>
          </a:xfrm>
          <a:prstGeom prst="rect">
            <a:avLst/>
          </a:prstGeom>
        </p:spPr>
      </p:pic>
      <p:pic>
        <p:nvPicPr>
          <p:cNvPr id="11" name="Picture 10" descr="Logo, icon&#10;&#10;Description automatically generated">
            <a:extLst>
              <a:ext uri="{FF2B5EF4-FFF2-40B4-BE49-F238E27FC236}">
                <a16:creationId xmlns:a16="http://schemas.microsoft.com/office/drawing/2014/main" id="{C0C4334A-F5AF-B84C-B9C6-51BDFC35F8AA}"/>
              </a:ext>
            </a:extLst>
          </p:cNvPr>
          <p:cNvPicPr>
            <a:picLocks noChangeAspect="1"/>
          </p:cNvPicPr>
          <p:nvPr/>
        </p:nvPicPr>
        <p:blipFill>
          <a:blip r:embed="rId3">
            <a:alphaModFix amt="90000"/>
          </a:blip>
          <a:stretch>
            <a:fillRect/>
          </a:stretch>
        </p:blipFill>
        <p:spPr>
          <a:xfrm>
            <a:off x="10924674" y="5659242"/>
            <a:ext cx="1267325" cy="1198757"/>
          </a:xfrm>
          <a:prstGeom prst="rect">
            <a:avLst/>
          </a:prstGeom>
        </p:spPr>
      </p:pic>
      <p:sp>
        <p:nvSpPr>
          <p:cNvPr id="12" name="Google Shape;109;p16">
            <a:extLst>
              <a:ext uri="{FF2B5EF4-FFF2-40B4-BE49-F238E27FC236}">
                <a16:creationId xmlns:a16="http://schemas.microsoft.com/office/drawing/2014/main" id="{5EB84545-281F-2444-9E5C-4FDCB6C2811E}"/>
              </a:ext>
            </a:extLst>
          </p:cNvPr>
          <p:cNvSpPr txBox="1">
            <a:spLocks/>
          </p:cNvSpPr>
          <p:nvPr/>
        </p:nvSpPr>
        <p:spPr>
          <a:xfrm>
            <a:off x="6613469" y="421845"/>
            <a:ext cx="4596063" cy="2261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2400" dirty="0">
              <a:solidFill>
                <a:srgbClr val="1A1A1A"/>
              </a:solidFill>
              <a:latin typeface="Arial"/>
              <a:ea typeface="Arial"/>
              <a:cs typeface="Arial"/>
              <a:sym typeface="Arial"/>
            </a:endParaRPr>
          </a:p>
          <a:p>
            <a:pPr marL="0" indent="0">
              <a:lnSpc>
                <a:spcPct val="100000"/>
              </a:lnSpc>
              <a:buNone/>
            </a:pPr>
            <a:r>
              <a:rPr lang="en-US" sz="5400" b="1" i="1" dirty="0">
                <a:solidFill>
                  <a:srgbClr val="252A55"/>
                </a:solidFill>
                <a:latin typeface="Avenir Light" panose="020B0402020203020204" pitchFamily="34" charset="77"/>
                <a:cs typeface="Arial"/>
              </a:rPr>
              <a:t>Guess What? Instagram reversed its decision.</a:t>
            </a:r>
          </a:p>
        </p:txBody>
      </p:sp>
      <p:pic>
        <p:nvPicPr>
          <p:cNvPr id="9" name="Picture 8">
            <a:extLst>
              <a:ext uri="{FF2B5EF4-FFF2-40B4-BE49-F238E27FC236}">
                <a16:creationId xmlns:a16="http://schemas.microsoft.com/office/drawing/2014/main" id="{FC793865-FA32-E842-9151-3CD1EE30D618}"/>
              </a:ext>
            </a:extLst>
          </p:cNvPr>
          <p:cNvPicPr>
            <a:picLocks noChangeAspect="1"/>
          </p:cNvPicPr>
          <p:nvPr/>
        </p:nvPicPr>
        <p:blipFill rotWithShape="1">
          <a:blip r:embed="rId4"/>
          <a:srcRect b="7712"/>
          <a:stretch/>
        </p:blipFill>
        <p:spPr>
          <a:xfrm>
            <a:off x="309491" y="181167"/>
            <a:ext cx="5802838" cy="6489456"/>
          </a:xfrm>
          <a:prstGeom prst="rect">
            <a:avLst/>
          </a:prstGeom>
        </p:spPr>
      </p:pic>
      <p:sp>
        <p:nvSpPr>
          <p:cNvPr id="2" name="TextBox 1">
            <a:extLst>
              <a:ext uri="{FF2B5EF4-FFF2-40B4-BE49-F238E27FC236}">
                <a16:creationId xmlns:a16="http://schemas.microsoft.com/office/drawing/2014/main" id="{F46215F7-3222-2845-B410-9FF3941EFCEC}"/>
              </a:ext>
            </a:extLst>
          </p:cNvPr>
          <p:cNvSpPr txBox="1"/>
          <p:nvPr/>
        </p:nvSpPr>
        <p:spPr>
          <a:xfrm>
            <a:off x="6613469" y="4710445"/>
            <a:ext cx="4646339" cy="1477328"/>
          </a:xfrm>
          <a:prstGeom prst="rect">
            <a:avLst/>
          </a:prstGeom>
          <a:noFill/>
        </p:spPr>
        <p:txBody>
          <a:bodyPr wrap="square" rtlCol="0">
            <a:spAutoFit/>
          </a:bodyPr>
          <a:lstStyle/>
          <a:p>
            <a:r>
              <a:rPr lang="en-US" dirty="0">
                <a:solidFill>
                  <a:srgbClr val="252A55"/>
                </a:solidFill>
                <a:latin typeface="Avenir Light" panose="020B0402020203020204" pitchFamily="34" charset="77"/>
                <a:cs typeface="Arial"/>
              </a:rPr>
              <a:t>Read about it Here: </a:t>
            </a:r>
            <a:r>
              <a:rPr lang="en-US" dirty="0">
                <a:solidFill>
                  <a:srgbClr val="252A55"/>
                </a:solidFill>
                <a:latin typeface="Avenir Light" panose="020B0402020203020204" pitchFamily="34" charset="77"/>
                <a:cs typeface="Arial"/>
                <a:hlinkClick r:id="rId5"/>
              </a:rPr>
              <a:t>https://www.thedailybeast.com/instagram-reverses-fact-check-of-digital-photo-that-sparked-uproar</a:t>
            </a:r>
            <a:endParaRPr lang="en-US" dirty="0">
              <a:solidFill>
                <a:srgbClr val="252A55"/>
              </a:solidFill>
              <a:latin typeface="Avenir Light" panose="020B0402020203020204" pitchFamily="34" charset="77"/>
              <a:cs typeface="Arial"/>
            </a:endParaRPr>
          </a:p>
          <a:p>
            <a:endParaRPr lang="en-US" dirty="0"/>
          </a:p>
        </p:txBody>
      </p:sp>
    </p:spTree>
    <p:extLst>
      <p:ext uri="{BB962C8B-B14F-4D97-AF65-F5344CB8AC3E}">
        <p14:creationId xmlns:p14="http://schemas.microsoft.com/office/powerpoint/2010/main" val="119596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CDFF"/>
        </a:solidFill>
        <a:effectLst/>
      </p:bgPr>
    </p:bg>
    <p:spTree>
      <p:nvGrpSpPr>
        <p:cNvPr id="1" name=""/>
        <p:cNvGrpSpPr/>
        <p:nvPr/>
      </p:nvGrpSpPr>
      <p:grpSpPr>
        <a:xfrm>
          <a:off x="0" y="0"/>
          <a:ext cx="0" cy="0"/>
          <a:chOff x="0" y="0"/>
          <a:chExt cx="0" cy="0"/>
        </a:xfrm>
      </p:grpSpPr>
      <p:sp>
        <p:nvSpPr>
          <p:cNvPr id="10" name="Google Shape;95;p14">
            <a:extLst>
              <a:ext uri="{FF2B5EF4-FFF2-40B4-BE49-F238E27FC236}">
                <a16:creationId xmlns:a16="http://schemas.microsoft.com/office/drawing/2014/main" id="{D742D5D3-C4A7-0B4B-90CB-5B9E08F97C63}"/>
              </a:ext>
            </a:extLst>
          </p:cNvPr>
          <p:cNvSpPr txBox="1">
            <a:spLocks noGrp="1"/>
          </p:cNvSpPr>
          <p:nvPr>
            <p:ph type="title"/>
          </p:nvPr>
        </p:nvSpPr>
        <p:spPr>
          <a:xfrm>
            <a:off x="483338" y="2674242"/>
            <a:ext cx="7453186" cy="2985000"/>
          </a:xfrm>
          <a:prstGeom prst="rect">
            <a:avLst/>
          </a:prstGeom>
        </p:spPr>
        <p:txBody>
          <a:bodyPr spcFirstLastPara="1" wrap="square" lIns="91425" tIns="91425" rIns="91425" bIns="91425" anchor="ctr" anchorCtr="0">
            <a:noAutofit/>
          </a:bodyPr>
          <a:lstStyle/>
          <a:p>
            <a:pPr>
              <a:lnSpc>
                <a:spcPct val="100000"/>
              </a:lnSpc>
            </a:pPr>
            <a:r>
              <a:rPr lang="en-US" sz="3600" dirty="0">
                <a:solidFill>
                  <a:srgbClr val="252A55"/>
                </a:solidFill>
                <a:latin typeface="Avenir Light" panose="020B0402020203020204" pitchFamily="34" charset="77"/>
                <a:ea typeface="+mn-ea"/>
                <a:cs typeface="Arial"/>
              </a:rPr>
              <a:t>While there are many reasons why photos are altered, one of the most concerning and more popular trends is the altering of our own self-images. </a:t>
            </a:r>
            <a:br>
              <a:rPr lang="en-US" sz="3600" dirty="0">
                <a:solidFill>
                  <a:srgbClr val="252A55"/>
                </a:solidFill>
                <a:latin typeface="Avenir Light" panose="020B0402020203020204" pitchFamily="34" charset="77"/>
                <a:ea typeface="+mn-ea"/>
                <a:cs typeface="Arial"/>
              </a:rPr>
            </a:br>
            <a:br>
              <a:rPr lang="en-US" sz="3600" dirty="0">
                <a:solidFill>
                  <a:srgbClr val="252A55"/>
                </a:solidFill>
                <a:latin typeface="Avenir Light" panose="020B0402020203020204" pitchFamily="34" charset="77"/>
                <a:ea typeface="+mn-ea"/>
                <a:cs typeface="Arial"/>
              </a:rPr>
            </a:br>
            <a:r>
              <a:rPr lang="en-US" sz="3600" dirty="0">
                <a:solidFill>
                  <a:srgbClr val="252A55"/>
                </a:solidFill>
                <a:latin typeface="Avenir Light" panose="020B0402020203020204" pitchFamily="34" charset="77"/>
                <a:ea typeface="+mn-ea"/>
                <a:cs typeface="Arial"/>
              </a:rPr>
              <a:t>This is partly due to the ubiquity of selfies and because photo-editing apps like </a:t>
            </a:r>
            <a:r>
              <a:rPr lang="en-US" sz="3600" dirty="0" err="1">
                <a:solidFill>
                  <a:srgbClr val="252A55"/>
                </a:solidFill>
                <a:latin typeface="Avenir Light" panose="020B0402020203020204" pitchFamily="34" charset="77"/>
                <a:ea typeface="+mn-ea"/>
                <a:cs typeface="Arial"/>
              </a:rPr>
              <a:t>Facetune</a:t>
            </a:r>
            <a:r>
              <a:rPr lang="en-US" sz="3600" dirty="0">
                <a:solidFill>
                  <a:srgbClr val="252A55"/>
                </a:solidFill>
                <a:latin typeface="Avenir Light" panose="020B0402020203020204" pitchFamily="34" charset="77"/>
                <a:ea typeface="+mn-ea"/>
                <a:cs typeface="Arial"/>
              </a:rPr>
              <a:t> make it so easy to do.</a:t>
            </a:r>
            <a:br>
              <a:rPr lang="en-US" sz="3200" dirty="0">
                <a:solidFill>
                  <a:srgbClr val="252A55"/>
                </a:solidFill>
                <a:latin typeface="Avenir Light" panose="020B0402020203020204" pitchFamily="34" charset="77"/>
                <a:cs typeface="Futura Medium" panose="020B0602020204020303" pitchFamily="34" charset="-79"/>
                <a:sym typeface="Lato"/>
              </a:rPr>
            </a:br>
            <a:br>
              <a:rPr lang="en-US" sz="2800" dirty="0">
                <a:solidFill>
                  <a:srgbClr val="252A55"/>
                </a:solidFill>
                <a:latin typeface="Avenir Light" panose="020B0402020203020204" pitchFamily="34" charset="77"/>
                <a:cs typeface="Futura Medium" panose="020B0602020204020303" pitchFamily="34" charset="-79"/>
              </a:rPr>
            </a:br>
            <a:br>
              <a:rPr lang="en-US" sz="2800" dirty="0">
                <a:solidFill>
                  <a:schemeClr val="bg1"/>
                </a:solidFill>
                <a:latin typeface="Avenir Light" panose="020B0402020203020204" pitchFamily="34" charset="77"/>
                <a:ea typeface="+mn-ea"/>
                <a:cs typeface="Futura Medium" panose="020B0602020204020303" pitchFamily="34" charset="-79"/>
              </a:rPr>
            </a:br>
            <a:endParaRPr sz="2800" dirty="0">
              <a:solidFill>
                <a:schemeClr val="bg1"/>
              </a:solidFill>
              <a:latin typeface="Avenir Light" panose="020B0402020203020204" pitchFamily="34" charset="77"/>
              <a:ea typeface="+mn-ea"/>
              <a:cs typeface="Futura Medium" panose="020B0602020204020303" pitchFamily="34" charset="-79"/>
              <a:sym typeface="Arial"/>
            </a:endParaRPr>
          </a:p>
        </p:txBody>
      </p:sp>
      <p:pic>
        <p:nvPicPr>
          <p:cNvPr id="7" name="Picture 6" descr="Logo, icon&#10;&#10;Description automatically generated">
            <a:extLst>
              <a:ext uri="{FF2B5EF4-FFF2-40B4-BE49-F238E27FC236}">
                <a16:creationId xmlns:a16="http://schemas.microsoft.com/office/drawing/2014/main" id="{C3C4B2B7-9B29-074D-8D6D-ADD9E5CA1359}"/>
              </a:ext>
            </a:extLst>
          </p:cNvPr>
          <p:cNvPicPr>
            <a:picLocks noChangeAspect="1"/>
          </p:cNvPicPr>
          <p:nvPr/>
        </p:nvPicPr>
        <p:blipFill>
          <a:blip r:embed="rId4">
            <a:alphaModFix amt="90000"/>
          </a:blip>
          <a:stretch>
            <a:fillRect/>
          </a:stretch>
        </p:blipFill>
        <p:spPr>
          <a:xfrm>
            <a:off x="10924674" y="5659242"/>
            <a:ext cx="1267325" cy="1198757"/>
          </a:xfrm>
          <a:prstGeom prst="rect">
            <a:avLst/>
          </a:prstGeom>
        </p:spPr>
      </p:pic>
      <p:pic>
        <p:nvPicPr>
          <p:cNvPr id="2" name="Untitled" descr="Untitled">
            <a:hlinkClick r:id="" action="ppaction://media"/>
            <a:extLst>
              <a:ext uri="{FF2B5EF4-FFF2-40B4-BE49-F238E27FC236}">
                <a16:creationId xmlns:a16="http://schemas.microsoft.com/office/drawing/2014/main" id="{D2540641-5EC6-8E4F-B31A-E29AD0C9A65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469536" y="1418492"/>
            <a:ext cx="2912954" cy="3776052"/>
          </a:xfrm>
          <a:prstGeom prst="rect">
            <a:avLst/>
          </a:prstGeom>
        </p:spPr>
      </p:pic>
    </p:spTree>
    <p:extLst>
      <p:ext uri="{BB962C8B-B14F-4D97-AF65-F5344CB8AC3E}">
        <p14:creationId xmlns:p14="http://schemas.microsoft.com/office/powerpoint/2010/main" val="357278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1053AB-5339-B14A-8339-66A4F7CD007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14F45"/>
              </a:solidFill>
            </a:endParaRPr>
          </a:p>
        </p:txBody>
      </p:sp>
      <p:pic>
        <p:nvPicPr>
          <p:cNvPr id="11" name="Picture 10" descr="Logo, icon&#10;&#10;Description automatically generated">
            <a:extLst>
              <a:ext uri="{FF2B5EF4-FFF2-40B4-BE49-F238E27FC236}">
                <a16:creationId xmlns:a16="http://schemas.microsoft.com/office/drawing/2014/main" id="{C0C4334A-F5AF-B84C-B9C6-51BDFC35F8AA}"/>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8" name="Google Shape;101;p15">
            <a:extLst>
              <a:ext uri="{FF2B5EF4-FFF2-40B4-BE49-F238E27FC236}">
                <a16:creationId xmlns:a16="http://schemas.microsoft.com/office/drawing/2014/main" id="{068052CD-EF6F-8047-A1D7-1E831F62F2D3}"/>
              </a:ext>
            </a:extLst>
          </p:cNvPr>
          <p:cNvSpPr txBox="1">
            <a:spLocks noGrp="1"/>
          </p:cNvSpPr>
          <p:nvPr>
            <p:ph type="title"/>
          </p:nvPr>
        </p:nvSpPr>
        <p:spPr>
          <a:xfrm>
            <a:off x="550476" y="323425"/>
            <a:ext cx="11327021" cy="535200"/>
          </a:xfrm>
          <a:prstGeom prst="rect">
            <a:avLst/>
          </a:prstGeom>
        </p:spPr>
        <p:txBody>
          <a:bodyPr spcFirstLastPara="1" wrap="square" lIns="91425" tIns="91425" rIns="91425" bIns="91425" anchor="t" anchorCtr="0">
            <a:noAutofit/>
          </a:bodyPr>
          <a:lstStyle/>
          <a:p>
            <a:pPr lvl="0">
              <a:spcBef>
                <a:spcPts val="0"/>
              </a:spcBef>
            </a:pPr>
            <a:r>
              <a:rPr lang="en-US" sz="6000" i="1" spc="300" dirty="0">
                <a:solidFill>
                  <a:schemeClr val="bg1"/>
                </a:solidFill>
                <a:latin typeface="Futura Medium" panose="020B0602020204020303" pitchFamily="34" charset="-79"/>
                <a:ea typeface="+mn-ea"/>
                <a:cs typeface="Futura Medium" panose="020B0602020204020303" pitchFamily="34" charset="-79"/>
                <a:sym typeface="Raleway"/>
              </a:rPr>
              <a:t>SELF-IMAGE</a:t>
            </a:r>
          </a:p>
        </p:txBody>
      </p:sp>
      <p:sp>
        <p:nvSpPr>
          <p:cNvPr id="12" name="Google Shape;109;p16">
            <a:extLst>
              <a:ext uri="{FF2B5EF4-FFF2-40B4-BE49-F238E27FC236}">
                <a16:creationId xmlns:a16="http://schemas.microsoft.com/office/drawing/2014/main" id="{5EB84545-281F-2444-9E5C-4FDCB6C2811E}"/>
              </a:ext>
            </a:extLst>
          </p:cNvPr>
          <p:cNvSpPr txBox="1">
            <a:spLocks/>
          </p:cNvSpPr>
          <p:nvPr/>
        </p:nvSpPr>
        <p:spPr>
          <a:xfrm>
            <a:off x="550476" y="1758612"/>
            <a:ext cx="7831014" cy="2261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252A55"/>
                </a:solidFill>
                <a:latin typeface="Avenir Light" panose="020B0402020203020204" pitchFamily="34" charset="77"/>
                <a:cs typeface="Arial"/>
              </a:rPr>
              <a:t>Self-image is influenced by a variety of factors, and media plays an important role in how we view ourselves. </a:t>
            </a:r>
          </a:p>
          <a:p>
            <a:pPr marL="0" indent="0">
              <a:buNone/>
            </a:pPr>
            <a:endParaRPr lang="en-US" sz="2500" dirty="0">
              <a:solidFill>
                <a:srgbClr val="252A55"/>
              </a:solidFill>
              <a:latin typeface="Avenir Light" panose="020B0402020203020204" pitchFamily="34" charset="77"/>
              <a:cs typeface="Arial"/>
            </a:endParaRPr>
          </a:p>
          <a:p>
            <a:pPr marL="0" indent="0">
              <a:buNone/>
            </a:pPr>
            <a:r>
              <a:rPr lang="en-US" sz="2500" dirty="0">
                <a:solidFill>
                  <a:srgbClr val="252A55"/>
                </a:solidFill>
                <a:latin typeface="Avenir Light" panose="020B0402020203020204" pitchFamily="34" charset="77"/>
                <a:cs typeface="Arial"/>
              </a:rPr>
              <a:t>“Media” includes what we read/see in social media posts, videos, and more. </a:t>
            </a:r>
          </a:p>
          <a:p>
            <a:pPr marL="0" indent="0">
              <a:buNone/>
            </a:pPr>
            <a:endParaRPr lang="en-US" sz="2500" dirty="0">
              <a:solidFill>
                <a:srgbClr val="252A55"/>
              </a:solidFill>
              <a:latin typeface="Avenir Light" panose="020B0402020203020204" pitchFamily="34" charset="77"/>
              <a:cs typeface="Arial"/>
            </a:endParaRPr>
          </a:p>
          <a:p>
            <a:pPr marL="0" indent="0">
              <a:buNone/>
            </a:pPr>
            <a:r>
              <a:rPr lang="en-US" sz="2500" dirty="0">
                <a:solidFill>
                  <a:srgbClr val="252A55"/>
                </a:solidFill>
                <a:latin typeface="Avenir Light" panose="020B0402020203020204" pitchFamily="34" charset="77"/>
                <a:cs typeface="Arial"/>
              </a:rPr>
              <a:t>In some extreme cases, unrealistic body portrayals in media have led to the development of eating disorders or the seeking out of plastic surgery in both males and females.</a:t>
            </a:r>
          </a:p>
          <a:p>
            <a:pPr marL="457200" lvl="0" indent="0">
              <a:lnSpc>
                <a:spcPct val="115000"/>
              </a:lnSpc>
              <a:spcBef>
                <a:spcPts val="1600"/>
              </a:spcBef>
              <a:buNone/>
            </a:pPr>
            <a:endParaRPr lang="en-US" sz="4000" dirty="0">
              <a:solidFill>
                <a:srgbClr val="252A55"/>
              </a:solidFill>
              <a:latin typeface="Avenir Light" panose="020B0402020203020204" pitchFamily="34" charset="77"/>
              <a:cs typeface="Arial"/>
            </a:endParaRPr>
          </a:p>
        </p:txBody>
      </p:sp>
      <p:pic>
        <p:nvPicPr>
          <p:cNvPr id="3" name="Picture 2" descr="A picture containing icon&#10;&#10;Description automatically generated">
            <a:extLst>
              <a:ext uri="{FF2B5EF4-FFF2-40B4-BE49-F238E27FC236}">
                <a16:creationId xmlns:a16="http://schemas.microsoft.com/office/drawing/2014/main" id="{A976A34B-56D9-4445-A9FC-9D4A3D963456}"/>
              </a:ext>
            </a:extLst>
          </p:cNvPr>
          <p:cNvPicPr>
            <a:picLocks noChangeAspect="1"/>
          </p:cNvPicPr>
          <p:nvPr/>
        </p:nvPicPr>
        <p:blipFill rotWithShape="1">
          <a:blip r:embed="rId3"/>
          <a:srcRect l="26761" r="15937"/>
          <a:stretch/>
        </p:blipFill>
        <p:spPr>
          <a:xfrm>
            <a:off x="7936523" y="1783258"/>
            <a:ext cx="3940974" cy="3868615"/>
          </a:xfrm>
          <a:prstGeom prst="rect">
            <a:avLst/>
          </a:prstGeom>
        </p:spPr>
      </p:pic>
    </p:spTree>
    <p:extLst>
      <p:ext uri="{BB962C8B-B14F-4D97-AF65-F5344CB8AC3E}">
        <p14:creationId xmlns:p14="http://schemas.microsoft.com/office/powerpoint/2010/main" val="239599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1053AB-5339-B14A-8339-66A4F7CD007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icon&#10;&#10;Description automatically generated">
            <a:extLst>
              <a:ext uri="{FF2B5EF4-FFF2-40B4-BE49-F238E27FC236}">
                <a16:creationId xmlns:a16="http://schemas.microsoft.com/office/drawing/2014/main" id="{C0C4334A-F5AF-B84C-B9C6-51BDFC35F8AA}"/>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8" name="Google Shape;101;p15">
            <a:extLst>
              <a:ext uri="{FF2B5EF4-FFF2-40B4-BE49-F238E27FC236}">
                <a16:creationId xmlns:a16="http://schemas.microsoft.com/office/drawing/2014/main" id="{068052CD-EF6F-8047-A1D7-1E831F62F2D3}"/>
              </a:ext>
            </a:extLst>
          </p:cNvPr>
          <p:cNvSpPr txBox="1">
            <a:spLocks noGrp="1"/>
          </p:cNvSpPr>
          <p:nvPr>
            <p:ph type="title"/>
          </p:nvPr>
        </p:nvSpPr>
        <p:spPr>
          <a:xfrm>
            <a:off x="550476" y="323425"/>
            <a:ext cx="11327021" cy="535200"/>
          </a:xfrm>
          <a:prstGeom prst="rect">
            <a:avLst/>
          </a:prstGeom>
        </p:spPr>
        <p:txBody>
          <a:bodyPr spcFirstLastPara="1" wrap="square" lIns="91425" tIns="91425" rIns="91425" bIns="91425" anchor="t" anchorCtr="0">
            <a:noAutofit/>
          </a:bodyPr>
          <a:lstStyle/>
          <a:p>
            <a:pPr lvl="0">
              <a:spcBef>
                <a:spcPts val="0"/>
              </a:spcBef>
            </a:pPr>
            <a:r>
              <a:rPr lang="en-US" sz="6000" i="1" spc="300" dirty="0">
                <a:solidFill>
                  <a:schemeClr val="bg1"/>
                </a:solidFill>
                <a:latin typeface="Futura Medium" panose="020B0602020204020303" pitchFamily="34" charset="-79"/>
                <a:ea typeface="+mn-ea"/>
                <a:cs typeface="Futura Medium" panose="020B0602020204020303" pitchFamily="34" charset="-79"/>
              </a:rPr>
              <a:t>“EDITED TO PERFECTION” </a:t>
            </a:r>
            <a:endParaRPr lang="en-US" sz="6000" i="1" spc="300" dirty="0">
              <a:solidFill>
                <a:schemeClr val="bg1"/>
              </a:solidFill>
              <a:latin typeface="Futura Medium" panose="020B0602020204020303" pitchFamily="34" charset="-79"/>
              <a:ea typeface="+mn-ea"/>
              <a:cs typeface="Futura Medium" panose="020B0602020204020303" pitchFamily="34" charset="-79"/>
              <a:sym typeface="Raleway"/>
            </a:endParaRPr>
          </a:p>
        </p:txBody>
      </p:sp>
      <p:sp>
        <p:nvSpPr>
          <p:cNvPr id="12" name="Google Shape;109;p16">
            <a:extLst>
              <a:ext uri="{FF2B5EF4-FFF2-40B4-BE49-F238E27FC236}">
                <a16:creationId xmlns:a16="http://schemas.microsoft.com/office/drawing/2014/main" id="{5EB84545-281F-2444-9E5C-4FDCB6C2811E}"/>
              </a:ext>
            </a:extLst>
          </p:cNvPr>
          <p:cNvSpPr txBox="1">
            <a:spLocks/>
          </p:cNvSpPr>
          <p:nvPr/>
        </p:nvSpPr>
        <p:spPr>
          <a:xfrm>
            <a:off x="550476" y="1484627"/>
            <a:ext cx="7503278" cy="2261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solidFill>
                  <a:srgbClr val="252A55"/>
                </a:solidFill>
                <a:latin typeface="Avenir Light" panose="020B0402020203020204" pitchFamily="34" charset="77"/>
                <a:cs typeface="Arial"/>
              </a:rPr>
              <a:t>Celebrities and other influencers are using social media to voice concern about being “edited to perfection.” </a:t>
            </a:r>
          </a:p>
          <a:p>
            <a:pPr marL="0" indent="0">
              <a:lnSpc>
                <a:spcPct val="100000"/>
              </a:lnSpc>
              <a:buNone/>
            </a:pPr>
            <a:endParaRPr lang="en-US" sz="2200" dirty="0">
              <a:solidFill>
                <a:srgbClr val="252A55"/>
              </a:solidFill>
              <a:latin typeface="Avenir Light" panose="020B0402020203020204" pitchFamily="34" charset="77"/>
              <a:cs typeface="Arial"/>
            </a:endParaRPr>
          </a:p>
          <a:p>
            <a:pPr marL="0" indent="0">
              <a:lnSpc>
                <a:spcPct val="100000"/>
              </a:lnSpc>
              <a:buNone/>
            </a:pPr>
            <a:r>
              <a:rPr lang="en-US" sz="2200" dirty="0">
                <a:solidFill>
                  <a:srgbClr val="252A55"/>
                </a:solidFill>
                <a:latin typeface="Avenir Light" panose="020B0402020203020204" pitchFamily="34" charset="77"/>
                <a:cs typeface="Arial"/>
              </a:rPr>
              <a:t>On Instagram there is a large community of anti-</a:t>
            </a:r>
            <a:r>
              <a:rPr lang="en-US" sz="2200" dirty="0" err="1">
                <a:solidFill>
                  <a:srgbClr val="252A55"/>
                </a:solidFill>
                <a:latin typeface="Avenir Light" panose="020B0402020203020204" pitchFamily="34" charset="77"/>
                <a:cs typeface="Arial"/>
              </a:rPr>
              <a:t>Facetuners</a:t>
            </a:r>
            <a:r>
              <a:rPr lang="en-US" sz="2200" dirty="0">
                <a:solidFill>
                  <a:srgbClr val="252A55"/>
                </a:solidFill>
                <a:latin typeface="Avenir Light" panose="020B0402020203020204" pitchFamily="34" charset="77"/>
                <a:cs typeface="Arial"/>
              </a:rPr>
              <a:t>. Popular accounts such as</a:t>
            </a:r>
            <a:r>
              <a:rPr lang="en-US" sz="2200" b="1" i="1" dirty="0">
                <a:solidFill>
                  <a:srgbClr val="252A55"/>
                </a:solidFill>
                <a:latin typeface="Avenir Light" panose="020B0402020203020204" pitchFamily="34" charset="77"/>
                <a:cs typeface="Arial"/>
              </a:rPr>
              <a:t> @s0cialmediavsreality </a:t>
            </a:r>
            <a:r>
              <a:rPr lang="en-US" sz="2200" dirty="0">
                <a:solidFill>
                  <a:srgbClr val="252A55"/>
                </a:solidFill>
                <a:latin typeface="Avenir Light" panose="020B0402020203020204" pitchFamily="34" charset="77"/>
                <a:cs typeface="Arial"/>
              </a:rPr>
              <a:t>and </a:t>
            </a:r>
            <a:r>
              <a:rPr lang="en-US" sz="2200" b="1" i="1" dirty="0">
                <a:solidFill>
                  <a:srgbClr val="252A55"/>
                </a:solidFill>
                <a:latin typeface="Avenir Light" panose="020B0402020203020204" pitchFamily="34" charset="77"/>
                <a:cs typeface="Arial"/>
              </a:rPr>
              <a:t>@</a:t>
            </a:r>
            <a:r>
              <a:rPr lang="en-US" sz="2200" b="1" i="1" dirty="0" err="1">
                <a:solidFill>
                  <a:srgbClr val="252A55"/>
                </a:solidFill>
                <a:latin typeface="Avenir Light" panose="020B0402020203020204" pitchFamily="34" charset="77"/>
                <a:cs typeface="Arial"/>
              </a:rPr>
              <a:t>beauty.false</a:t>
            </a:r>
            <a:r>
              <a:rPr lang="en-US" sz="2200" b="1" i="1" dirty="0">
                <a:solidFill>
                  <a:srgbClr val="252A55"/>
                </a:solidFill>
                <a:latin typeface="Avenir Light" panose="020B0402020203020204" pitchFamily="34" charset="77"/>
                <a:cs typeface="Arial"/>
              </a:rPr>
              <a:t> </a:t>
            </a:r>
            <a:r>
              <a:rPr lang="en-US" sz="2200" dirty="0">
                <a:solidFill>
                  <a:srgbClr val="252A55"/>
                </a:solidFill>
                <a:latin typeface="Avenir Light" panose="020B0402020203020204" pitchFamily="34" charset="77"/>
                <a:cs typeface="Arial"/>
              </a:rPr>
              <a:t>are pulling back the curtain on how widespread this kind of editing is. </a:t>
            </a:r>
          </a:p>
          <a:p>
            <a:pPr marL="0" indent="0">
              <a:lnSpc>
                <a:spcPct val="100000"/>
              </a:lnSpc>
              <a:buNone/>
            </a:pPr>
            <a:endParaRPr lang="en-US" sz="2200" dirty="0">
              <a:solidFill>
                <a:srgbClr val="252A55"/>
              </a:solidFill>
              <a:latin typeface="Avenir Light" panose="020B0402020203020204" pitchFamily="34" charset="77"/>
              <a:cs typeface="Arial"/>
            </a:endParaRPr>
          </a:p>
          <a:p>
            <a:pPr marL="0" indent="0">
              <a:lnSpc>
                <a:spcPct val="100000"/>
              </a:lnSpc>
              <a:buNone/>
            </a:pPr>
            <a:r>
              <a:rPr lang="en-US" sz="2200" dirty="0">
                <a:solidFill>
                  <a:srgbClr val="252A55"/>
                </a:solidFill>
                <a:latin typeface="Avenir Light" panose="020B0402020203020204" pitchFamily="34" charset="77"/>
                <a:cs typeface="Arial"/>
              </a:rPr>
              <a:t>There are laws combatting this too. Norway now requires influencers and advertisers to label retouched images on social media. Their law is intended to fight against unrealistic depictions of beauty and health.</a:t>
            </a:r>
          </a:p>
          <a:p>
            <a:pPr marL="457200" lvl="0" indent="0">
              <a:lnSpc>
                <a:spcPct val="115000"/>
              </a:lnSpc>
              <a:spcBef>
                <a:spcPts val="1600"/>
              </a:spcBef>
              <a:buNone/>
            </a:pPr>
            <a:endParaRPr lang="en-US" sz="4000" dirty="0">
              <a:solidFill>
                <a:srgbClr val="252A55"/>
              </a:solidFill>
              <a:latin typeface="Avenir Light" panose="020B0402020203020204" pitchFamily="34" charset="77"/>
              <a:cs typeface="Arial"/>
            </a:endParaRPr>
          </a:p>
        </p:txBody>
      </p:sp>
      <p:pic>
        <p:nvPicPr>
          <p:cNvPr id="4" name="Picture 3" descr="A person wearing sunglasses&#10;&#10;Description automatically generated with medium confidence">
            <a:extLst>
              <a:ext uri="{FF2B5EF4-FFF2-40B4-BE49-F238E27FC236}">
                <a16:creationId xmlns:a16="http://schemas.microsoft.com/office/drawing/2014/main" id="{8531F1CB-E619-8F42-B219-255CA53798F8}"/>
              </a:ext>
            </a:extLst>
          </p:cNvPr>
          <p:cNvPicPr>
            <a:picLocks noChangeAspect="1"/>
          </p:cNvPicPr>
          <p:nvPr/>
        </p:nvPicPr>
        <p:blipFill>
          <a:blip r:embed="rId3"/>
          <a:stretch>
            <a:fillRect/>
          </a:stretch>
        </p:blipFill>
        <p:spPr>
          <a:xfrm>
            <a:off x="8053754" y="2373655"/>
            <a:ext cx="3729959" cy="2744143"/>
          </a:xfrm>
          <a:prstGeom prst="rect">
            <a:avLst/>
          </a:prstGeom>
        </p:spPr>
      </p:pic>
    </p:spTree>
    <p:extLst>
      <p:ext uri="{BB962C8B-B14F-4D97-AF65-F5344CB8AC3E}">
        <p14:creationId xmlns:p14="http://schemas.microsoft.com/office/powerpoint/2010/main" val="81800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ED7501A-4EF9-4249-B4D5-1E563CB6D4F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213B4B-D4D1-7B43-95A8-9C64382921BB}"/>
              </a:ext>
            </a:extLst>
          </p:cNvPr>
          <p:cNvSpPr txBox="1"/>
          <p:nvPr/>
        </p:nvSpPr>
        <p:spPr>
          <a:xfrm>
            <a:off x="2735179" y="2497976"/>
            <a:ext cx="6721642" cy="1446550"/>
          </a:xfrm>
          <a:prstGeom prst="rect">
            <a:avLst/>
          </a:prstGeom>
          <a:noFill/>
        </p:spPr>
        <p:txBody>
          <a:bodyPr wrap="square" rtlCol="0">
            <a:spAutoFit/>
          </a:bodyPr>
          <a:lstStyle/>
          <a:p>
            <a:pPr algn="ctr"/>
            <a:r>
              <a:rPr lang="en-US" sz="8800" i="1" spc="300" dirty="0">
                <a:solidFill>
                  <a:srgbClr val="252A55"/>
                </a:solidFill>
                <a:latin typeface="Futura Medium" panose="020B0602020204020303" pitchFamily="34" charset="-79"/>
                <a:cs typeface="Futura Medium" panose="020B0602020204020303" pitchFamily="34" charset="-79"/>
              </a:rPr>
              <a:t>ACTIVITY</a:t>
            </a:r>
            <a:endParaRPr lang="en-US" sz="11500" i="1" spc="300" dirty="0">
              <a:solidFill>
                <a:srgbClr val="252A55"/>
              </a:solidFill>
              <a:latin typeface="Futura Medium" panose="020B0602020204020303" pitchFamily="34" charset="-79"/>
              <a:cs typeface="Futura Medium" panose="020B0602020204020303" pitchFamily="34" charset="-79"/>
            </a:endParaRPr>
          </a:p>
        </p:txBody>
      </p:sp>
      <p:pic>
        <p:nvPicPr>
          <p:cNvPr id="4" name="Picture 3" descr="Logo, icon&#10;&#10;Description automatically generated">
            <a:extLst>
              <a:ext uri="{FF2B5EF4-FFF2-40B4-BE49-F238E27FC236}">
                <a16:creationId xmlns:a16="http://schemas.microsoft.com/office/drawing/2014/main" id="{1070189F-CDA7-B944-AC19-75447422BB76}"/>
              </a:ext>
            </a:extLst>
          </p:cNvPr>
          <p:cNvPicPr>
            <a:picLocks noChangeAspect="1"/>
          </p:cNvPicPr>
          <p:nvPr/>
        </p:nvPicPr>
        <p:blipFill>
          <a:blip r:embed="rId3">
            <a:alphaModFix amt="90000"/>
          </a:blip>
          <a:stretch>
            <a:fillRect/>
          </a:stretch>
        </p:blipFill>
        <p:spPr>
          <a:xfrm>
            <a:off x="10924674" y="5659242"/>
            <a:ext cx="1267325" cy="1198757"/>
          </a:xfrm>
          <a:prstGeom prst="rect">
            <a:avLst/>
          </a:prstGeom>
        </p:spPr>
      </p:pic>
    </p:spTree>
    <p:extLst>
      <p:ext uri="{BB962C8B-B14F-4D97-AF65-F5344CB8AC3E}">
        <p14:creationId xmlns:p14="http://schemas.microsoft.com/office/powerpoint/2010/main" val="285301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C8A142-9022-4D49-A55B-A165CFE7091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4F45"/>
              </a:solidFill>
            </a:endParaRPr>
          </a:p>
        </p:txBody>
      </p:sp>
      <p:sp>
        <p:nvSpPr>
          <p:cNvPr id="5" name="TextBox 4">
            <a:extLst>
              <a:ext uri="{FF2B5EF4-FFF2-40B4-BE49-F238E27FC236}">
                <a16:creationId xmlns:a16="http://schemas.microsoft.com/office/drawing/2014/main" id="{E37B7174-550D-F144-A8C4-FE32AC962DAA}"/>
              </a:ext>
            </a:extLst>
          </p:cNvPr>
          <p:cNvSpPr txBox="1"/>
          <p:nvPr/>
        </p:nvSpPr>
        <p:spPr>
          <a:xfrm>
            <a:off x="545432" y="222082"/>
            <a:ext cx="11005437" cy="1015663"/>
          </a:xfrm>
          <a:prstGeom prst="rect">
            <a:avLst/>
          </a:prstGeom>
          <a:noFill/>
        </p:spPr>
        <p:txBody>
          <a:bodyPr wrap="square" rtlCol="0">
            <a:spAutoFit/>
          </a:bodyPr>
          <a:lstStyle/>
          <a:p>
            <a:r>
              <a:rPr lang="en-US" sz="6000" i="1" spc="300" dirty="0">
                <a:solidFill>
                  <a:schemeClr val="bg1"/>
                </a:solidFill>
                <a:latin typeface="Futura Medium" panose="020B0602020204020303" pitchFamily="34" charset="-79"/>
                <a:cs typeface="Futura Medium" panose="020B0602020204020303" pitchFamily="34" charset="-79"/>
              </a:rPr>
              <a:t>WHAT DO YOU THINK?</a:t>
            </a:r>
            <a:endParaRPr lang="en-US" sz="7200" i="1" spc="300" dirty="0">
              <a:solidFill>
                <a:schemeClr val="bg1"/>
              </a:solidFill>
              <a:latin typeface="Futura Medium" panose="020B0602020204020303" pitchFamily="34" charset="-79"/>
              <a:cs typeface="Futura Medium" panose="020B0602020204020303" pitchFamily="34" charset="-79"/>
            </a:endParaRPr>
          </a:p>
        </p:txBody>
      </p:sp>
      <p:pic>
        <p:nvPicPr>
          <p:cNvPr id="10" name="Picture 9" descr="Logo, icon&#10;&#10;Description automatically generated">
            <a:extLst>
              <a:ext uri="{FF2B5EF4-FFF2-40B4-BE49-F238E27FC236}">
                <a16:creationId xmlns:a16="http://schemas.microsoft.com/office/drawing/2014/main" id="{1DDE88E5-D09E-AB40-AD8F-48342BF8864C}"/>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7" name="Google Shape;135;p20">
            <a:extLst>
              <a:ext uri="{FF2B5EF4-FFF2-40B4-BE49-F238E27FC236}">
                <a16:creationId xmlns:a16="http://schemas.microsoft.com/office/drawing/2014/main" id="{CF06F627-4B3D-434D-97D4-6CBA5E87C977}"/>
              </a:ext>
            </a:extLst>
          </p:cNvPr>
          <p:cNvSpPr txBox="1"/>
          <p:nvPr/>
        </p:nvSpPr>
        <p:spPr>
          <a:xfrm>
            <a:off x="525221" y="1765467"/>
            <a:ext cx="7798972" cy="4647396"/>
          </a:xfrm>
          <a:prstGeom prst="rect">
            <a:avLst/>
          </a:prstGeom>
          <a:noFill/>
          <a:ln>
            <a:noFill/>
          </a:ln>
        </p:spPr>
        <p:txBody>
          <a:bodyPr spcFirstLastPara="1" wrap="square" lIns="91425" tIns="91425" rIns="91425" bIns="91425" anchor="t" anchorCtr="0">
            <a:spAutoFit/>
          </a:bodyPr>
          <a:lstStyle/>
          <a:p>
            <a:r>
              <a:rPr lang="en-US" sz="2400" dirty="0">
                <a:solidFill>
                  <a:srgbClr val="252A55"/>
                </a:solidFill>
                <a:latin typeface="Avenir Light" panose="020B0402020203020204" pitchFamily="34" charset="77"/>
                <a:cs typeface="Futura Medium" panose="020B0602020204020303" pitchFamily="34" charset="-79"/>
              </a:rPr>
              <a:t>Gather in groups of 3-4 (mixed genders, if possible) to read and discuss the article your teacher gives you. Afterwards, have a class discussion about the questions:</a:t>
            </a:r>
          </a:p>
          <a:p>
            <a:endParaRPr lang="en-US" sz="2000" dirty="0">
              <a:solidFill>
                <a:srgbClr val="252A55"/>
              </a:solidFill>
              <a:latin typeface="Avenir Light" panose="020B0402020203020204" pitchFamily="34" charset="77"/>
              <a:cs typeface="Futura Medium" panose="020B0602020204020303" pitchFamily="34" charset="-79"/>
            </a:endParaRPr>
          </a:p>
          <a:p>
            <a:pPr marL="342900" indent="-342900">
              <a:buFont typeface="Arial" panose="020B0604020202020204" pitchFamily="34" charset="0"/>
              <a:buChar char="•"/>
            </a:pPr>
            <a:r>
              <a:rPr lang="en-US" sz="2000" dirty="0">
                <a:solidFill>
                  <a:srgbClr val="252A55"/>
                </a:solidFill>
                <a:latin typeface="Avenir Light" panose="020B0402020203020204" pitchFamily="34" charset="77"/>
                <a:cs typeface="Futura Medium" panose="020B0602020204020303" pitchFamily="34" charset="-79"/>
              </a:rPr>
              <a:t>In general, how did your group feel about the use of editing software like </a:t>
            </a:r>
            <a:r>
              <a:rPr lang="en-US" sz="2000" dirty="0" err="1">
                <a:solidFill>
                  <a:srgbClr val="252A55"/>
                </a:solidFill>
                <a:latin typeface="Avenir Light" panose="020B0402020203020204" pitchFamily="34" charset="77"/>
                <a:cs typeface="Futura Medium" panose="020B0602020204020303" pitchFamily="34" charset="-79"/>
              </a:rPr>
              <a:t>Facetune</a:t>
            </a:r>
            <a:r>
              <a:rPr lang="en-US" sz="2000" dirty="0">
                <a:solidFill>
                  <a:srgbClr val="252A55"/>
                </a:solidFill>
                <a:latin typeface="Avenir Light" panose="020B0402020203020204" pitchFamily="34" charset="77"/>
                <a:cs typeface="Futura Medium" panose="020B0602020204020303" pitchFamily="34" charset="-79"/>
              </a:rPr>
              <a:t>?</a:t>
            </a:r>
          </a:p>
          <a:p>
            <a:pPr marL="342900" indent="-342900">
              <a:buFont typeface="Arial" panose="020B0604020202020204" pitchFamily="34" charset="0"/>
              <a:buChar char="•"/>
            </a:pPr>
            <a:endParaRPr lang="en-US" sz="2000" dirty="0">
              <a:solidFill>
                <a:srgbClr val="252A55"/>
              </a:solidFill>
              <a:latin typeface="Avenir Light" panose="020B0402020203020204" pitchFamily="34" charset="77"/>
              <a:cs typeface="Futura Medium" panose="020B0602020204020303" pitchFamily="34" charset="-79"/>
            </a:endParaRPr>
          </a:p>
          <a:p>
            <a:pPr marL="342900" indent="-342900">
              <a:buFont typeface="Arial" panose="020B0604020202020204" pitchFamily="34" charset="0"/>
              <a:buChar char="•"/>
            </a:pPr>
            <a:r>
              <a:rPr lang="en-US" sz="2000" dirty="0">
                <a:solidFill>
                  <a:srgbClr val="252A55"/>
                </a:solidFill>
                <a:latin typeface="Avenir Light" panose="020B0402020203020204" pitchFamily="34" charset="77"/>
              </a:rPr>
              <a:t>What did your group think about this excerpt from the article: “</a:t>
            </a:r>
            <a:r>
              <a:rPr lang="en-US" sz="2000" i="1" dirty="0" err="1">
                <a:solidFill>
                  <a:srgbClr val="252A55"/>
                </a:solidFill>
                <a:latin typeface="Avenir Light" panose="020B0402020203020204" pitchFamily="34" charset="77"/>
              </a:rPr>
              <a:t>Facetune</a:t>
            </a:r>
            <a:r>
              <a:rPr lang="en-US" sz="2000" i="1" dirty="0">
                <a:solidFill>
                  <a:srgbClr val="252A55"/>
                </a:solidFill>
                <a:latin typeface="Avenir Light" panose="020B0402020203020204" pitchFamily="34" charset="77"/>
              </a:rPr>
              <a:t> makes it harder for her to love herself, but at least she can love her selfie</a:t>
            </a:r>
            <a:r>
              <a:rPr lang="en-US" sz="2000" dirty="0">
                <a:solidFill>
                  <a:srgbClr val="252A55"/>
                </a:solidFill>
                <a:latin typeface="Avenir Light" panose="020B0402020203020204" pitchFamily="34" charset="77"/>
              </a:rPr>
              <a:t>”?</a:t>
            </a:r>
          </a:p>
          <a:p>
            <a:pPr marL="342900" indent="-342900">
              <a:buFont typeface="Arial" panose="020B0604020202020204" pitchFamily="34" charset="0"/>
              <a:buChar char="•"/>
            </a:pPr>
            <a:endParaRPr lang="en-US" sz="2000" dirty="0">
              <a:solidFill>
                <a:srgbClr val="252A55"/>
              </a:solidFill>
              <a:latin typeface="Avenir Light" panose="020B0402020203020204" pitchFamily="34" charset="77"/>
            </a:endParaRPr>
          </a:p>
          <a:p>
            <a:pPr marL="342900" indent="-342900">
              <a:buFont typeface="Arial" panose="020B0604020202020204" pitchFamily="34" charset="0"/>
              <a:buChar char="•"/>
            </a:pPr>
            <a:r>
              <a:rPr lang="en-US" sz="2000" dirty="0">
                <a:solidFill>
                  <a:srgbClr val="252A55"/>
                </a:solidFill>
                <a:latin typeface="Avenir Light" panose="020B0402020203020204" pitchFamily="34" charset="77"/>
              </a:rPr>
              <a:t>Did your group think males are impacted by seeing perfect images of other males online?</a:t>
            </a:r>
          </a:p>
          <a:p>
            <a:pPr marL="0" lvl="0" indent="0" algn="l" rtl="0">
              <a:spcBef>
                <a:spcPts val="0"/>
              </a:spcBef>
              <a:spcAft>
                <a:spcPts val="0"/>
              </a:spcAft>
              <a:buNone/>
            </a:pPr>
            <a:endParaRPr dirty="0">
              <a:latin typeface="Lato"/>
              <a:ea typeface="Lato"/>
              <a:cs typeface="Lato"/>
              <a:sym typeface="Lato"/>
            </a:endParaRPr>
          </a:p>
        </p:txBody>
      </p:sp>
      <p:pic>
        <p:nvPicPr>
          <p:cNvPr id="6" name="Google Shape;176;p24">
            <a:extLst>
              <a:ext uri="{FF2B5EF4-FFF2-40B4-BE49-F238E27FC236}">
                <a16:creationId xmlns:a16="http://schemas.microsoft.com/office/drawing/2014/main" id="{38E6FF3C-66A5-1E9D-1A80-4C0FD165FD69}"/>
              </a:ext>
            </a:extLst>
          </p:cNvPr>
          <p:cNvPicPr preferRelativeResize="0"/>
          <p:nvPr/>
        </p:nvPicPr>
        <p:blipFill>
          <a:blip r:embed="rId3">
            <a:alphaModFix/>
          </a:blip>
          <a:stretch>
            <a:fillRect/>
          </a:stretch>
        </p:blipFill>
        <p:spPr>
          <a:xfrm>
            <a:off x="8732990" y="2511555"/>
            <a:ext cx="2817879" cy="2672669"/>
          </a:xfrm>
          <a:prstGeom prst="rect">
            <a:avLst/>
          </a:prstGeom>
          <a:noFill/>
          <a:ln>
            <a:noFill/>
          </a:ln>
        </p:spPr>
      </p:pic>
    </p:spTree>
    <p:extLst>
      <p:ext uri="{BB962C8B-B14F-4D97-AF65-F5344CB8AC3E}">
        <p14:creationId xmlns:p14="http://schemas.microsoft.com/office/powerpoint/2010/main" val="124974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C8A142-9022-4D49-A55B-A165CFE7091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4F45"/>
              </a:solidFill>
            </a:endParaRPr>
          </a:p>
        </p:txBody>
      </p:sp>
      <p:sp>
        <p:nvSpPr>
          <p:cNvPr id="5" name="TextBox 4">
            <a:extLst>
              <a:ext uri="{FF2B5EF4-FFF2-40B4-BE49-F238E27FC236}">
                <a16:creationId xmlns:a16="http://schemas.microsoft.com/office/drawing/2014/main" id="{E37B7174-550D-F144-A8C4-FE32AC962DAA}"/>
              </a:ext>
            </a:extLst>
          </p:cNvPr>
          <p:cNvSpPr txBox="1"/>
          <p:nvPr/>
        </p:nvSpPr>
        <p:spPr>
          <a:xfrm>
            <a:off x="545432" y="222082"/>
            <a:ext cx="11005437" cy="1015663"/>
          </a:xfrm>
          <a:prstGeom prst="rect">
            <a:avLst/>
          </a:prstGeom>
          <a:noFill/>
        </p:spPr>
        <p:txBody>
          <a:bodyPr wrap="square" rtlCol="0">
            <a:spAutoFit/>
          </a:bodyPr>
          <a:lstStyle/>
          <a:p>
            <a:r>
              <a:rPr lang="en-US" sz="6000" i="1" spc="300" dirty="0">
                <a:solidFill>
                  <a:schemeClr val="bg1"/>
                </a:solidFill>
                <a:latin typeface="Futura Medium" panose="020B0602020204020303" pitchFamily="34" charset="-79"/>
                <a:cs typeface="Futura Medium" panose="020B0602020204020303" pitchFamily="34" charset="-79"/>
              </a:rPr>
              <a:t>WHAT DO YOU THINK?</a:t>
            </a:r>
            <a:endParaRPr lang="en-US" sz="7200" i="1" spc="300" dirty="0">
              <a:solidFill>
                <a:schemeClr val="bg1"/>
              </a:solidFill>
              <a:latin typeface="Futura Medium" panose="020B0602020204020303" pitchFamily="34" charset="-79"/>
              <a:cs typeface="Futura Medium" panose="020B0602020204020303" pitchFamily="34" charset="-79"/>
            </a:endParaRPr>
          </a:p>
        </p:txBody>
      </p:sp>
      <p:pic>
        <p:nvPicPr>
          <p:cNvPr id="10" name="Picture 9" descr="Logo, icon&#10;&#10;Description automatically generated">
            <a:extLst>
              <a:ext uri="{FF2B5EF4-FFF2-40B4-BE49-F238E27FC236}">
                <a16:creationId xmlns:a16="http://schemas.microsoft.com/office/drawing/2014/main" id="{1DDE88E5-D09E-AB40-AD8F-48342BF8864C}"/>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7" name="Google Shape;135;p20">
            <a:extLst>
              <a:ext uri="{FF2B5EF4-FFF2-40B4-BE49-F238E27FC236}">
                <a16:creationId xmlns:a16="http://schemas.microsoft.com/office/drawing/2014/main" id="{CF06F627-4B3D-434D-97D4-6CBA5E87C977}"/>
              </a:ext>
            </a:extLst>
          </p:cNvPr>
          <p:cNvSpPr txBox="1"/>
          <p:nvPr/>
        </p:nvSpPr>
        <p:spPr>
          <a:xfrm>
            <a:off x="545432" y="1924300"/>
            <a:ext cx="7663147" cy="3847177"/>
          </a:xfrm>
          <a:prstGeom prst="rect">
            <a:avLst/>
          </a:prstGeom>
          <a:noFill/>
          <a:ln>
            <a:noFill/>
          </a:ln>
        </p:spPr>
        <p:txBody>
          <a:bodyPr spcFirstLastPara="1" wrap="square" lIns="91425" tIns="91425" rIns="91425" bIns="91425" anchor="t" anchorCtr="0">
            <a:spAutoFit/>
          </a:bodyPr>
          <a:lstStyle/>
          <a:p>
            <a:endParaRPr lang="en-US" sz="2000" dirty="0">
              <a:solidFill>
                <a:srgbClr val="252A55"/>
              </a:solidFill>
              <a:latin typeface="Avenir Light" panose="020B0402020203020204" pitchFamily="34" charset="77"/>
              <a:cs typeface="Futura Medium" panose="020B0602020204020303" pitchFamily="34" charset="-79"/>
            </a:endParaRPr>
          </a:p>
          <a:p>
            <a:pPr marL="342900" indent="-342900">
              <a:buFont typeface="Arial" panose="020B0604020202020204" pitchFamily="34" charset="0"/>
              <a:buChar char="•"/>
            </a:pPr>
            <a:r>
              <a:rPr lang="en-US" sz="2000" dirty="0">
                <a:solidFill>
                  <a:srgbClr val="252A55"/>
                </a:solidFill>
                <a:latin typeface="Avenir Light" panose="020B0402020203020204" pitchFamily="34" charset="77"/>
                <a:cs typeface="Futura Medium" panose="020B0602020204020303" pitchFamily="34" charset="-79"/>
              </a:rPr>
              <a:t>The article mentioned that “</a:t>
            </a:r>
            <a:r>
              <a:rPr lang="en-US" sz="2000" i="1" dirty="0">
                <a:solidFill>
                  <a:srgbClr val="252A55"/>
                </a:solidFill>
                <a:latin typeface="Avenir Light" panose="020B0402020203020204" pitchFamily="34" charset="77"/>
                <a:cs typeface="Futura Medium" panose="020B0602020204020303" pitchFamily="34" charset="-79"/>
              </a:rPr>
              <a:t>Instagram’s Explore feed is algorithmically curated to show users more of what they already look at, whether it’s puppies, vegan meal plans or picture-perfect influencers. The result is an echo chamber</a:t>
            </a:r>
            <a:r>
              <a:rPr lang="en-US" sz="2000" dirty="0">
                <a:solidFill>
                  <a:srgbClr val="252A55"/>
                </a:solidFill>
                <a:latin typeface="Avenir Light" panose="020B0402020203020204" pitchFamily="34" charset="77"/>
                <a:cs typeface="Futura Medium" panose="020B0602020204020303" pitchFamily="34" charset="-79"/>
              </a:rPr>
              <a:t>...” What did your group think about this feature?</a:t>
            </a:r>
          </a:p>
          <a:p>
            <a:pPr marL="342900" indent="-342900">
              <a:buFont typeface="Arial" panose="020B0604020202020204" pitchFamily="34" charset="0"/>
              <a:buChar char="•"/>
            </a:pPr>
            <a:endParaRPr lang="en-US" sz="2000" dirty="0">
              <a:solidFill>
                <a:srgbClr val="252A55"/>
              </a:solidFill>
              <a:latin typeface="Avenir Light" panose="020B0402020203020204" pitchFamily="34" charset="77"/>
              <a:cs typeface="Futura Medium" panose="020B0602020204020303" pitchFamily="34" charset="-79"/>
            </a:endParaRPr>
          </a:p>
          <a:p>
            <a:pPr marL="342900" indent="-342900">
              <a:buFont typeface="Arial" panose="020B0604020202020204" pitchFamily="34" charset="0"/>
              <a:buChar char="•"/>
            </a:pPr>
            <a:r>
              <a:rPr lang="en-US" sz="2000" dirty="0">
                <a:solidFill>
                  <a:srgbClr val="252A55"/>
                </a:solidFill>
                <a:latin typeface="Avenir Light" panose="020B0402020203020204" pitchFamily="34" charset="77"/>
                <a:cs typeface="Futura Medium" panose="020B0602020204020303" pitchFamily="34" charset="-79"/>
              </a:rPr>
              <a:t>What did your group think about the new law in Norway that requires influencers and advertisers to label retouched images on social media? Did your group think other countries should enact similar laws?</a:t>
            </a:r>
          </a:p>
          <a:p>
            <a:pPr marL="0" lvl="0" indent="0" algn="l" rtl="0">
              <a:spcBef>
                <a:spcPts val="0"/>
              </a:spcBef>
              <a:spcAft>
                <a:spcPts val="0"/>
              </a:spcAft>
              <a:buNone/>
            </a:pPr>
            <a:endParaRPr dirty="0">
              <a:latin typeface="Lato"/>
              <a:ea typeface="Lato"/>
              <a:cs typeface="Lato"/>
              <a:sym typeface="Lato"/>
            </a:endParaRPr>
          </a:p>
        </p:txBody>
      </p:sp>
      <p:pic>
        <p:nvPicPr>
          <p:cNvPr id="6" name="Google Shape;176;p24">
            <a:extLst>
              <a:ext uri="{FF2B5EF4-FFF2-40B4-BE49-F238E27FC236}">
                <a16:creationId xmlns:a16="http://schemas.microsoft.com/office/drawing/2014/main" id="{F148692B-50AC-09A8-0C0B-7114FF38CB38}"/>
              </a:ext>
            </a:extLst>
          </p:cNvPr>
          <p:cNvPicPr preferRelativeResize="0"/>
          <p:nvPr/>
        </p:nvPicPr>
        <p:blipFill>
          <a:blip r:embed="rId3">
            <a:alphaModFix/>
          </a:blip>
          <a:stretch>
            <a:fillRect/>
          </a:stretch>
        </p:blipFill>
        <p:spPr>
          <a:xfrm>
            <a:off x="8732990" y="2511555"/>
            <a:ext cx="2817879" cy="2672669"/>
          </a:xfrm>
          <a:prstGeom prst="rect">
            <a:avLst/>
          </a:prstGeom>
          <a:noFill/>
          <a:ln>
            <a:noFill/>
          </a:ln>
        </p:spPr>
      </p:pic>
    </p:spTree>
    <p:extLst>
      <p:ext uri="{BB962C8B-B14F-4D97-AF65-F5344CB8AC3E}">
        <p14:creationId xmlns:p14="http://schemas.microsoft.com/office/powerpoint/2010/main" val="284796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2511</TotalTime>
  <Words>520</Words>
  <Application>Microsoft Macintosh PowerPoint</Application>
  <PresentationFormat>Widescreen</PresentationFormat>
  <Paragraphs>43</Paragraphs>
  <Slides>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Light</vt:lpstr>
      <vt:lpstr>Calibri</vt:lpstr>
      <vt:lpstr>Calibri Light</vt:lpstr>
      <vt:lpstr>Futura Medium</vt:lpstr>
      <vt:lpstr>Lato</vt:lpstr>
      <vt:lpstr>Wingdings</vt:lpstr>
      <vt:lpstr>Office Theme</vt:lpstr>
      <vt:lpstr>WHEN FACETUNE GOES TOO FAR</vt:lpstr>
      <vt:lpstr>PowerPoint Presentation</vt:lpstr>
      <vt:lpstr>PowerPoint Presentation</vt:lpstr>
      <vt:lpstr>While there are many reasons why photos are altered, one of the most concerning and more popular trends is the altering of our own self-images.   This is partly due to the ubiquity of selfies and because photo-editing apps like Facetune make it so easy to do.   </vt:lpstr>
      <vt:lpstr>SELF-IMAGE</vt:lpstr>
      <vt:lpstr>“EDITED TO PERFECTION”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De-’Tech’-Tive-Work</dc:title>
  <dc:creator>Microsoft Office User</dc:creator>
  <cp:lastModifiedBy>Diana</cp:lastModifiedBy>
  <cp:revision>72</cp:revision>
  <dcterms:created xsi:type="dcterms:W3CDTF">2021-05-14T20:51:06Z</dcterms:created>
  <dcterms:modified xsi:type="dcterms:W3CDTF">2022-05-07T16:35:40Z</dcterms:modified>
</cp:coreProperties>
</file>